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4"/>
  </p:notesMasterIdLst>
  <p:sldIdLst>
    <p:sldId id="256" r:id="rId2"/>
    <p:sldId id="257" r:id="rId3"/>
    <p:sldId id="294" r:id="rId4"/>
    <p:sldId id="478" r:id="rId5"/>
    <p:sldId id="405" r:id="rId6"/>
    <p:sldId id="263" r:id="rId7"/>
    <p:sldId id="334" r:id="rId8"/>
    <p:sldId id="479" r:id="rId9"/>
    <p:sldId id="265" r:id="rId10"/>
    <p:sldId id="436" r:id="rId11"/>
    <p:sldId id="276" r:id="rId12"/>
    <p:sldId id="277" r:id="rId13"/>
    <p:sldId id="278" r:id="rId14"/>
    <p:sldId id="279" r:id="rId15"/>
    <p:sldId id="280" r:id="rId16"/>
    <p:sldId id="476" r:id="rId17"/>
    <p:sldId id="282" r:id="rId18"/>
    <p:sldId id="289" r:id="rId19"/>
    <p:sldId id="290" r:id="rId20"/>
    <p:sldId id="291" r:id="rId21"/>
    <p:sldId id="292" r:id="rId22"/>
    <p:sldId id="293" r:id="rId23"/>
    <p:sldId id="342" r:id="rId24"/>
    <p:sldId id="260" r:id="rId25"/>
    <p:sldId id="480" r:id="rId26"/>
    <p:sldId id="481" r:id="rId27"/>
    <p:sldId id="486" r:id="rId28"/>
    <p:sldId id="482" r:id="rId29"/>
    <p:sldId id="483" r:id="rId30"/>
    <p:sldId id="484" r:id="rId31"/>
    <p:sldId id="485" r:id="rId32"/>
    <p:sldId id="275"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
      <p:font typeface="Wingdings 2" panose="05020102010507070707" pitchFamily="18" charset="2"/>
      <p:regular r:id="rId43"/>
    </p:embeddedFont>
    <p:embeddedFont>
      <p:font typeface="Wingdings 3" panose="05040102010807070707" pitchFamily="18" charset="2"/>
      <p:regular r:id="rId44"/>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88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45B8E-E5F6-4701-9E5D-B7A1228673EA}"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1FB6C1-020E-4B3B-B5FD-8AD0C0B798C7}" type="slidenum">
              <a:rPr lang="en-US" smtClean="0"/>
              <a:t>‹#›</a:t>
            </a:fld>
            <a:endParaRPr lang="en-US"/>
          </a:p>
        </p:txBody>
      </p:sp>
    </p:spTree>
    <p:extLst>
      <p:ext uri="{BB962C8B-B14F-4D97-AF65-F5344CB8AC3E}">
        <p14:creationId xmlns:p14="http://schemas.microsoft.com/office/powerpoint/2010/main" val="203665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Cơ sàn chậu theo quan điểm hiện nay được chia thành 3 lớp: nông, giữa và sâu. Về chức năng, lớp cơ nông là các cơ chi phối chức năng ống hậu môn bao gồm các cơ thắt hậu môn, thể đáy chậu, màng đáy chậu và có thể kể thêm hai cơ ngang đáy chậu nông, sâu. Các cơ sàn chậu sâu bao gồm cơ mu cụt, cơ chậu hông cụt và cơ cụt (tạo ra hoành chậu). Cơ mu trực tràng nằm giữa hai lớp nông và sâu, tốt hơn nên xem cơ này thuộc lớp giữa của sàn chậu và nên được xếp vào nhóm cơ mu tạng (nhóm cơ dạng đai quàng chữ U có chức năng chính là cơ thắt sàn chậu</a:t>
            </a:r>
            <a:endParaRPr lang="en-US"/>
          </a:p>
        </p:txBody>
      </p:sp>
      <p:sp>
        <p:nvSpPr>
          <p:cNvPr id="4" name="Slide Number Placeholder 3"/>
          <p:cNvSpPr>
            <a:spLocks noGrp="1"/>
          </p:cNvSpPr>
          <p:nvPr>
            <p:ph type="sldNum" sz="quarter" idx="10"/>
          </p:nvPr>
        </p:nvSpPr>
        <p:spPr/>
        <p:txBody>
          <a:bodyPr/>
          <a:lstStyle/>
          <a:p>
            <a:fld id="{29BC5522-8465-450D-B85C-9E31CD51E183}" type="slidenum">
              <a:rPr lang="en-US" smtClean="0"/>
              <a:t>10</a:t>
            </a:fld>
            <a:endParaRPr lang="en-US"/>
          </a:p>
        </p:txBody>
      </p:sp>
    </p:spTree>
    <p:extLst>
      <p:ext uri="{BB962C8B-B14F-4D97-AF65-F5344CB8AC3E}">
        <p14:creationId xmlns:p14="http://schemas.microsoft.com/office/powerpoint/2010/main" val="3285622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FBECE41-E00E-49CE-B4C8-EEED3D643AF0}" type="datetimeFigureOut">
              <a:rPr lang="vi-VN" smtClean="0"/>
              <a:pPr/>
              <a:t>18/04/2022</a:t>
            </a:fld>
            <a:endParaRPr lang="vi-V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vi-V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3318A44-6AB8-4F08-B562-F8A577AAA280}" type="slidenum">
              <a:rPr lang="vi-VN" smtClean="0"/>
              <a:pPr/>
              <a:t>‹#›</a:t>
            </a:fld>
            <a:endParaRPr lang="vi-V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3318A44-6AB8-4F08-B562-F8A577AAA280}" type="slidenum">
              <a:rPr lang="vi-VN" smtClean="0"/>
              <a:pPr/>
              <a:t>‹#›</a:t>
            </a:fld>
            <a:endParaRPr lang="vi-V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3318A44-6AB8-4F08-B562-F8A577AAA280}" type="slidenum">
              <a:rPr lang="vi-VN" smtClean="0"/>
              <a:pPr/>
              <a:t>‹#›</a:t>
            </a:fld>
            <a:endParaRPr lang="vi-VN"/>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3318A44-6AB8-4F08-B562-F8A577AAA280}" type="slidenum">
              <a:rPr lang="vi-VN" smtClean="0"/>
              <a:pPr/>
              <a:t>‹#›</a:t>
            </a:fld>
            <a:endParaRPr lang="vi-V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BECE41-E00E-49CE-B4C8-EEED3D643AF0}" type="datetimeFigureOut">
              <a:rPr lang="vi-VN" smtClean="0"/>
              <a:pPr/>
              <a:t>18/04/2022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8FBECE41-E00E-49CE-B4C8-EEED3D643AF0}" type="datetimeFigureOut">
              <a:rPr lang="vi-VN" smtClean="0"/>
              <a:pPr/>
              <a:t>18/04/2022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3318A44-6AB8-4F08-B562-F8A577AAA280}" type="slidenum">
              <a:rPr lang="vi-VN" smtClean="0"/>
              <a:pPr/>
              <a:t>‹#›</a:t>
            </a:fld>
            <a:endParaRPr lang="vi-VN"/>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FBECE41-E00E-49CE-B4C8-EEED3D643AF0}" type="datetimeFigureOut">
              <a:rPr lang="vi-VN" smtClean="0"/>
              <a:pPr/>
              <a:t>18/04/2022</a:t>
            </a:fld>
            <a:endParaRPr lang="vi-V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vi-V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3318A44-6AB8-4F08-B562-F8A577AAA280}" type="slidenum">
              <a:rPr lang="vi-VN" smtClean="0"/>
              <a:pPr/>
              <a:t>‹#›</a:t>
            </a:fld>
            <a:endParaRPr lang="vi-V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8FBECE41-E00E-49CE-B4C8-EEED3D643AF0}" type="datetimeFigureOut">
              <a:rPr lang="vi-VN" smtClean="0"/>
              <a:pPr/>
              <a:t>18/04/2022</a:t>
            </a:fld>
            <a:endParaRPr lang="vi-V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vi-V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D3318A44-6AB8-4F08-B562-F8A577AAA280}" type="slidenum">
              <a:rPr lang="vi-VN" smtClean="0"/>
              <a:pPr/>
              <a:t>‹#›</a:t>
            </a:fld>
            <a:endParaRPr lang="vi-V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jpeg"/><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7401"/>
            <a:ext cx="8839200" cy="1829761"/>
          </a:xfrm>
        </p:spPr>
        <p:txBody>
          <a:bodyPr>
            <a:noAutofit/>
          </a:bodyPr>
          <a:lstStyle/>
          <a:p>
            <a:r>
              <a:rPr lang="en-US" sz="3000">
                <a:effectLst/>
                <a:latin typeface="Times New Roman" panose="02020603050405020304" pitchFamily="18" charset="0"/>
                <a:ea typeface="Arial" panose="020B0604020202020204" pitchFamily="34" charset="0"/>
              </a:rPr>
              <a:t>KẾT QUẢ PHẪU THUẬT STARR</a:t>
            </a:r>
            <a:br>
              <a:rPr lang="en-US" sz="3000">
                <a:effectLst/>
                <a:latin typeface="Times New Roman" panose="02020603050405020304" pitchFamily="18" charset="0"/>
                <a:ea typeface="Arial" panose="020B0604020202020204" pitchFamily="34" charset="0"/>
              </a:rPr>
            </a:br>
            <a:r>
              <a:rPr lang="en-US" sz="3000">
                <a:effectLst/>
                <a:latin typeface="Times New Roman" panose="02020603050405020304" pitchFamily="18" charset="0"/>
                <a:ea typeface="Arial" panose="020B0604020202020204" pitchFamily="34" charset="0"/>
              </a:rPr>
              <a:t>KẾT HỢP KHÂU BẢN NÂNG NGẢ SAU </a:t>
            </a:r>
            <a:br>
              <a:rPr lang="en-US" sz="3000">
                <a:effectLst/>
                <a:latin typeface="Times New Roman" panose="02020603050405020304" pitchFamily="18" charset="0"/>
                <a:ea typeface="Arial" panose="020B0604020202020204" pitchFamily="34" charset="0"/>
              </a:rPr>
            </a:br>
            <a:r>
              <a:rPr lang="en-US" sz="3000">
                <a:effectLst/>
                <a:latin typeface="Times New Roman" panose="02020603050405020304" pitchFamily="18" charset="0"/>
                <a:ea typeface="Arial" panose="020B0604020202020204" pitchFamily="34" charset="0"/>
              </a:rPr>
              <a:t>CÓ ĐẶT MẢNH GHÉP ĐIỀU TRỊ TÁO BÓN Ở NỮ </a:t>
            </a:r>
            <a:br>
              <a:rPr lang="en-US" sz="3000"/>
            </a:br>
            <a:endParaRPr lang="vi-VN" sz="3000"/>
          </a:p>
        </p:txBody>
      </p:sp>
      <p:sp>
        <p:nvSpPr>
          <p:cNvPr id="5" name="Subtitle 4">
            <a:extLst>
              <a:ext uri="{FF2B5EF4-FFF2-40B4-BE49-F238E27FC236}">
                <a16:creationId xmlns:a16="http://schemas.microsoft.com/office/drawing/2014/main" id="{3389C514-CD95-4FE5-888A-150E92BCF48B}"/>
              </a:ext>
            </a:extLst>
          </p:cNvPr>
          <p:cNvSpPr>
            <a:spLocks noGrp="1"/>
          </p:cNvSpPr>
          <p:nvPr>
            <p:ph type="subTitle" idx="1"/>
          </p:nvPr>
        </p:nvSpPr>
        <p:spPr>
          <a:xfrm>
            <a:off x="914400" y="3962400"/>
            <a:ext cx="10363200" cy="1199704"/>
          </a:xfrm>
        </p:spPr>
        <p:txBody>
          <a:bodyPr/>
          <a:lstStyle/>
          <a:p>
            <a:endParaRPr 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BẢNG ĐIỂM ĐÁNH GIÁ TRIỆU CHỨNG</a:t>
            </a:r>
          </a:p>
        </p:txBody>
      </p:sp>
      <p:sp>
        <p:nvSpPr>
          <p:cNvPr id="3" name="Content Placeholder 2"/>
          <p:cNvSpPr>
            <a:spLocks noGrp="1"/>
          </p:cNvSpPr>
          <p:nvPr>
            <p:ph idx="1"/>
          </p:nvPr>
        </p:nvSpPr>
        <p:spPr/>
        <p:txBody>
          <a:bodyPr>
            <a:normAutofit/>
          </a:bodyPr>
          <a:lstStyle/>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iêu chuẩn ROME III có thể giúp đánh giá một cách khách quan về tình trạng táo bón nhưng lại hạn chế ở chỗ không phân biệt được các thể loại táo bón cũng như không đánh giá được mức độ trầm trọng của các thể táo bón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KESS quá phức tạp nên hạn chế việc sử dụng trên lâm sàng</a:t>
            </a:r>
            <a:r>
              <a:rPr lang="en-US" sz="1800">
                <a:latin typeface="Times New Roman" panose="02020603050405020304" pitchFamily="18" charset="0"/>
                <a:ea typeface="Arial" panose="020B0604020202020204" pitchFamily="34" charset="0"/>
              </a:rPr>
              <a:t>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Wexner /Agachan và thang điểm Longo cải biên là tốt nhất để đánh giá táo bón do hội chứng đại tiện tắc nghẽn đường ra </a:t>
            </a:r>
          </a:p>
          <a:p>
            <a:r>
              <a:rPr lang="en-US" sz="1800">
                <a:effectLst/>
                <a:latin typeface="Times New Roman" panose="02020603050405020304" pitchFamily="18" charset="0"/>
                <a:ea typeface="Arial" panose="020B0604020202020204" pitchFamily="34" charset="0"/>
              </a:rPr>
              <a:t>ODS-S do Altomare đề xuất phần nào giải quyết được các hạn chế này, nhưng lại có một nhược điểm đó là đánh giá độ đặc của phân. Độ đặc của phân sẽ thay đổi giá trị rất nhiều trên cùng một bệnh nhân khi đánh giá ở các thời điểm khác nhau và cũng không đặc hiệu cho táo bón do đại tiện tắc nghẽn đường ra</a:t>
            </a:r>
            <a:r>
              <a:rPr lang="en-US" sz="1800">
                <a:latin typeface="Times New Roman" panose="02020603050405020304" pitchFamily="18" charset="0"/>
                <a:ea typeface="Arial" panose="020B0604020202020204" pitchFamily="34" charset="0"/>
              </a:rPr>
              <a:t>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5 tiêu chí của Renzi là một thang điểm tốt để phân định giữa bệnh nhân táo bón do đại tiện tắc nghẽn đường ra và người tham gia nghiên cứu trong nhóm chứng, với điểm giới hạn là 9 điểm. Thang điểm này cũng thể hiện sự đơn giản và trong sáng trong cho điểm. Hơn nữa thang điểm 5 tiêu chí cũng giúp phân độ cho bệnh nhân bị táo bón với đại tiện tắc nghẽn đường ra. </a:t>
            </a:r>
            <a:endParaRPr lang="en-US"/>
          </a:p>
        </p:txBody>
      </p:sp>
      <p:sp>
        <p:nvSpPr>
          <p:cNvPr id="4" name="TextBox 3">
            <a:extLst>
              <a:ext uri="{FF2B5EF4-FFF2-40B4-BE49-F238E27FC236}">
                <a16:creationId xmlns:a16="http://schemas.microsoft.com/office/drawing/2014/main" id="{EBC5103A-9067-431D-92BD-75DCE962AE92}"/>
              </a:ext>
            </a:extLst>
          </p:cNvPr>
          <p:cNvSpPr txBox="1"/>
          <p:nvPr/>
        </p:nvSpPr>
        <p:spPr>
          <a:xfrm>
            <a:off x="5302102" y="5683069"/>
            <a:ext cx="6858000" cy="923330"/>
          </a:xfrm>
          <a:prstGeom prst="rect">
            <a:avLst/>
          </a:prstGeom>
          <a:noFill/>
        </p:spPr>
        <p:txBody>
          <a:bodyPr wrap="square" rtlCol="0">
            <a:spAutoFit/>
          </a:bodyPr>
          <a:lstStyle/>
          <a:p>
            <a:r>
              <a:rPr lang="vi-VN" sz="1800">
                <a:effectLst/>
                <a:latin typeface="Times New Roman" panose="02020603050405020304" pitchFamily="18" charset="0"/>
                <a:ea typeface="Arial" panose="020B0604020202020204" pitchFamily="34" charset="0"/>
              </a:rPr>
              <a:t>Renzi A., et al (2012), “Five-Item Score for Obstructed Defecation Syndrome: Study of Validation”, SURG INNOV published online 17 May 2012, DOI: 10.1177/1553350612446354</a:t>
            </a:r>
            <a:endParaRPr lang="en-US"/>
          </a:p>
        </p:txBody>
      </p:sp>
    </p:spTree>
    <p:extLst>
      <p:ext uri="{BB962C8B-B14F-4D97-AF65-F5344CB8AC3E}">
        <p14:creationId xmlns:p14="http://schemas.microsoft.com/office/powerpoint/2010/main" val="7492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a:t>Tiêu chuẩn ROME III cho táo bón chức năng</a:t>
            </a:r>
            <a:endParaRPr lang="vi-VN" sz="2800"/>
          </a:p>
          <a:p>
            <a:r>
              <a:rPr lang="en-US" sz="2800"/>
              <a:t>Triệu chứng </a:t>
            </a:r>
            <a:r>
              <a:rPr lang="en-US" sz="2800" u="sng"/>
              <a:t>&gt;</a:t>
            </a:r>
            <a:r>
              <a:rPr lang="en-US" sz="2800"/>
              <a:t> 3 tháng; khởi phát </a:t>
            </a:r>
            <a:r>
              <a:rPr lang="en-US" sz="2800" u="sng"/>
              <a:t>&gt;</a:t>
            </a:r>
            <a:r>
              <a:rPr lang="en-US" sz="2800"/>
              <a:t> 6 tháng trước khi chẩn đoán</a:t>
            </a:r>
            <a:endParaRPr lang="vi-VN" sz="2800"/>
          </a:p>
          <a:p>
            <a:pPr lvl="0"/>
            <a:r>
              <a:rPr lang="en-US" sz="2800"/>
              <a:t>Phải có </a:t>
            </a:r>
            <a:r>
              <a:rPr lang="en-US" sz="2800" u="sng"/>
              <a:t>&gt;</a:t>
            </a:r>
            <a:r>
              <a:rPr lang="en-US" sz="2800"/>
              <a:t> 2 triệu chứng sau đây </a:t>
            </a:r>
            <a:endParaRPr lang="vi-VN" sz="2800"/>
          </a:p>
          <a:p>
            <a:pPr lvl="1"/>
            <a:r>
              <a:rPr lang="en-US" sz="2400"/>
              <a:t>Rặn*</a:t>
            </a:r>
            <a:endParaRPr lang="vi-VN" sz="2400"/>
          </a:p>
          <a:p>
            <a:pPr lvl="1"/>
            <a:r>
              <a:rPr lang="en-US" sz="2400"/>
              <a:t>Phân cứng hoặc phân cục*</a:t>
            </a:r>
            <a:endParaRPr lang="vi-VN" sz="2400"/>
          </a:p>
          <a:p>
            <a:pPr lvl="1"/>
            <a:r>
              <a:rPr lang="en-US" sz="2400"/>
              <a:t>Cảm giác đại tiện không hết phân*</a:t>
            </a:r>
            <a:endParaRPr lang="vi-VN" sz="2400"/>
          </a:p>
          <a:p>
            <a:pPr lvl="1"/>
            <a:r>
              <a:rPr lang="en-US" sz="2400"/>
              <a:t>Cảm giác tắc nghẽn/bị ngăn cản ở hậu môn trực tràng*</a:t>
            </a:r>
            <a:endParaRPr lang="vi-VN" sz="2400"/>
          </a:p>
          <a:p>
            <a:pPr lvl="1"/>
            <a:r>
              <a:rPr lang="en-US" sz="2400"/>
              <a:t>Phải dùng tay trợ giúp để giúp đại tiện (Td: dùng tay móc phân, nâng sàn chậu)*</a:t>
            </a:r>
            <a:endParaRPr lang="vi-VN" sz="2400"/>
          </a:p>
          <a:p>
            <a:pPr lvl="1"/>
            <a:r>
              <a:rPr lang="en-US" sz="2400"/>
              <a:t>Số lần đi cầu &lt; 3 lần/ tuần</a:t>
            </a:r>
            <a:endParaRPr lang="vi-VN" sz="2400"/>
          </a:p>
          <a:p>
            <a:pPr lvl="0"/>
            <a:r>
              <a:rPr lang="en-US" sz="2800"/>
              <a:t>Phân mềm hiếm khi xuất hiện nếu không dùng thuốc nhuận trường </a:t>
            </a:r>
            <a:endParaRPr lang="vi-VN" sz="2800"/>
          </a:p>
          <a:p>
            <a:pPr lvl="0"/>
            <a:r>
              <a:rPr lang="en-US" sz="2800"/>
              <a:t>Không đủ tiêu chuẩn để chẩn đoán IBS-C</a:t>
            </a:r>
            <a:endParaRPr lang="vi-VN" sz="2800"/>
          </a:p>
          <a:p>
            <a:r>
              <a:rPr lang="en-US" sz="2800"/>
              <a:t>* </a:t>
            </a:r>
            <a:r>
              <a:rPr lang="en-US" sz="2800" u="sng"/>
              <a:t>&gt;</a:t>
            </a:r>
            <a:r>
              <a:rPr lang="en-US" sz="2800"/>
              <a:t> 25% số lần đại tiện</a:t>
            </a:r>
            <a:endParaRPr lang="vi-VN"/>
          </a:p>
        </p:txBody>
      </p:sp>
      <p:sp>
        <p:nvSpPr>
          <p:cNvPr id="3" name="Title 2"/>
          <p:cNvSpPr>
            <a:spLocks noGrp="1"/>
          </p:cNvSpPr>
          <p:nvPr>
            <p:ph type="title"/>
          </p:nvPr>
        </p:nvSpPr>
        <p:spPr/>
        <p:txBody>
          <a:bodyPr/>
          <a:lstStyle/>
          <a:p>
            <a:r>
              <a:rPr lang="vi-VN"/>
              <a:t>PHƯƠNG PHÁP NGHIÊN CỨU</a:t>
            </a:r>
          </a:p>
        </p:txBody>
      </p:sp>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673998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3048000" y="1752600"/>
          <a:ext cx="7467600" cy="4708652"/>
        </p:xfrm>
        <a:graphic>
          <a:graphicData uri="http://schemas.openxmlformats.org/drawingml/2006/table">
            <a:tbl>
              <a:tblPr/>
              <a:tblGrid>
                <a:gridCol w="5614467">
                  <a:extLst>
                    <a:ext uri="{9D8B030D-6E8A-4147-A177-3AD203B41FA5}">
                      <a16:colId xmlns:a16="http://schemas.microsoft.com/office/drawing/2014/main" val="20000"/>
                    </a:ext>
                  </a:extLst>
                </a:gridCol>
                <a:gridCol w="1853133">
                  <a:extLst>
                    <a:ext uri="{9D8B030D-6E8A-4147-A177-3AD203B41FA5}">
                      <a16:colId xmlns:a16="http://schemas.microsoft.com/office/drawing/2014/main" val="20001"/>
                    </a:ext>
                  </a:extLst>
                </a:gridCol>
              </a:tblGrid>
              <a:tr h="179705">
                <a:tc>
                  <a:txBody>
                    <a:bodyPr/>
                    <a:lstStyle/>
                    <a:p>
                      <a:pPr algn="just">
                        <a:lnSpc>
                          <a:spcPct val="150000"/>
                        </a:lnSpc>
                        <a:spcAft>
                          <a:spcPts val="0"/>
                        </a:spcAft>
                      </a:pPr>
                      <a:r>
                        <a:rPr lang="en-US" sz="1800">
                          <a:latin typeface="Times New Roman"/>
                          <a:ea typeface="Arial"/>
                          <a:cs typeface="Times New Roman"/>
                        </a:rPr>
                        <a:t>Triệu chứng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Điểm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Tần số đại tiện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1 – 2 lần mỗi 1 – 2 ngày</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2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1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Dưới 1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		Dưới 1 lần mỗi tháng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Khó khăn: ráng sức rặn và đau</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2" name="TextBox 1">
            <a:extLst>
              <a:ext uri="{FF2B5EF4-FFF2-40B4-BE49-F238E27FC236}">
                <a16:creationId xmlns:a16="http://schemas.microsoft.com/office/drawing/2014/main" id="{6AB4BDED-2585-4C38-8EF9-1BED993B0289}"/>
              </a:ext>
            </a:extLst>
          </p:cNvPr>
          <p:cNvSpPr txBox="1"/>
          <p:nvPr/>
        </p:nvSpPr>
        <p:spPr>
          <a:xfrm>
            <a:off x="1828800" y="1143000"/>
            <a:ext cx="5943600" cy="369332"/>
          </a:xfrm>
          <a:prstGeom prst="rect">
            <a:avLst/>
          </a:prstGeom>
          <a:noFill/>
        </p:spPr>
        <p:txBody>
          <a:bodyPr wrap="square" rtlCol="0">
            <a:spAutoFit/>
          </a:bodyPr>
          <a:lstStyle/>
          <a:p>
            <a:r>
              <a:rPr lang="en-US" b="1">
                <a:solidFill>
                  <a:srgbClr val="FF0000"/>
                </a:solidFill>
                <a:effectLst>
                  <a:outerShdw blurRad="38100" dist="38100" dir="2700000" algn="tl">
                    <a:srgbClr val="000000">
                      <a:alpha val="43137"/>
                    </a:srgbClr>
                  </a:outerShdw>
                </a:effectLst>
              </a:rPr>
              <a:t>Bảng điểm táo bón do bế tắc </a:t>
            </a:r>
            <a:r>
              <a:rPr lang="vi-VN" b="1">
                <a:solidFill>
                  <a:srgbClr val="FF0000"/>
                </a:solidFill>
                <a:effectLst>
                  <a:outerShdw blurRad="38100" dist="38100" dir="2700000" algn="tl">
                    <a:srgbClr val="000000">
                      <a:alpha val="43137"/>
                    </a:srgbClr>
                  </a:outerShdw>
                </a:effectLst>
              </a:rPr>
              <a:t>đườn</a:t>
            </a:r>
            <a:r>
              <a:rPr lang="en-US" b="1">
                <a:solidFill>
                  <a:srgbClr val="FF0000"/>
                </a:solidFill>
                <a:effectLst>
                  <a:outerShdw blurRad="38100" dist="38100" dir="2700000" algn="tl">
                    <a:srgbClr val="000000">
                      <a:alpha val="43137"/>
                    </a:srgbClr>
                  </a:outerShdw>
                </a:effectLst>
              </a:rPr>
              <a:t>g ra của Wexner </a:t>
            </a:r>
          </a:p>
        </p:txBody>
      </p:sp>
      <p:sp>
        <p:nvSpPr>
          <p:cNvPr id="5" name="Title 4">
            <a:extLst>
              <a:ext uri="{FF2B5EF4-FFF2-40B4-BE49-F238E27FC236}">
                <a16:creationId xmlns:a16="http://schemas.microsoft.com/office/drawing/2014/main" id="{195A395A-ADB9-42C8-9161-770858A261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390823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2971800" y="1219200"/>
          <a:ext cx="5972810" cy="4757928"/>
        </p:xfrm>
        <a:graphic>
          <a:graphicData uri="http://schemas.openxmlformats.org/drawingml/2006/table">
            <a:tbl>
              <a:tblPr/>
              <a:tblGrid>
                <a:gridCol w="4490618">
                  <a:extLst>
                    <a:ext uri="{9D8B030D-6E8A-4147-A177-3AD203B41FA5}">
                      <a16:colId xmlns:a16="http://schemas.microsoft.com/office/drawing/2014/main" val="20000"/>
                    </a:ext>
                  </a:extLst>
                </a:gridCol>
                <a:gridCol w="1482192">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Tống phân hoàn toàn: Cảm giác không hết phân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Đau: đau bụng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418581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6" name="Content Placeholder 5"/>
          <p:cNvGraphicFramePr>
            <a:graphicFrameLocks noGrp="1"/>
          </p:cNvGraphicFramePr>
          <p:nvPr>
            <p:ph idx="1"/>
          </p:nvPr>
        </p:nvGraphicFramePr>
        <p:xfrm>
          <a:off x="1981200" y="1524000"/>
          <a:ext cx="8001000" cy="3622040"/>
        </p:xfrm>
        <a:graphic>
          <a:graphicData uri="http://schemas.openxmlformats.org/drawingml/2006/table">
            <a:tbl>
              <a:tblPr/>
              <a:tblGrid>
                <a:gridCol w="6015499">
                  <a:extLst>
                    <a:ext uri="{9D8B030D-6E8A-4147-A177-3AD203B41FA5}">
                      <a16:colId xmlns:a16="http://schemas.microsoft.com/office/drawing/2014/main" val="20000"/>
                    </a:ext>
                  </a:extLst>
                </a:gridCol>
                <a:gridCol w="1985501">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Thời gian: số phút mỗi lần cố gắng đại tiện trong nhà vệ sinh</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Dưới 5</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5 – 10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&gt;10 – 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&gt;20 – 30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&gt; 30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Trợ giúp: loại trợ giúp</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Không cần trợ giúp</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Thuốc nhuận trường kích thích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Dùng tay hay thụt tháo</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Title 3">
            <a:extLst>
              <a:ext uri="{FF2B5EF4-FFF2-40B4-BE49-F238E27FC236}">
                <a16:creationId xmlns:a16="http://schemas.microsoft.com/office/drawing/2014/main" id="{7A9DDAB8-FC6B-4608-8172-2AAEA15682D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969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2209800" y="1219200"/>
          <a:ext cx="8001000" cy="4346448"/>
        </p:xfrm>
        <a:graphic>
          <a:graphicData uri="http://schemas.openxmlformats.org/drawingml/2006/table">
            <a:tbl>
              <a:tblPr/>
              <a:tblGrid>
                <a:gridCol w="6015499">
                  <a:extLst>
                    <a:ext uri="{9D8B030D-6E8A-4147-A177-3AD203B41FA5}">
                      <a16:colId xmlns:a16="http://schemas.microsoft.com/office/drawing/2014/main" val="20000"/>
                    </a:ext>
                  </a:extLst>
                </a:gridCol>
                <a:gridCol w="1985501">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Thất bại: những lần thất bại khi cố gắng đại tiện trong 24 giờ</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1 – 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&gt;3 – 6</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&gt;6 – 9</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&gt;9</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Bệnh sử: thời gian bị táo bón (năm)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1 – 5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&gt;5 – 10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&gt;10 – 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&gt;20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itle 3">
            <a:extLst>
              <a:ext uri="{FF2B5EF4-FFF2-40B4-BE49-F238E27FC236}">
                <a16:creationId xmlns:a16="http://schemas.microsoft.com/office/drawing/2014/main" id="{8D258194-DDCE-43A3-B073-43B544B982E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97535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
        <p:nvSpPr>
          <p:cNvPr id="2" name="TextBox 1">
            <a:extLst>
              <a:ext uri="{FF2B5EF4-FFF2-40B4-BE49-F238E27FC236}">
                <a16:creationId xmlns:a16="http://schemas.microsoft.com/office/drawing/2014/main" id="{6AB4BDED-2585-4C38-8EF9-1BED993B0289}"/>
              </a:ext>
            </a:extLst>
          </p:cNvPr>
          <p:cNvSpPr txBox="1"/>
          <p:nvPr/>
        </p:nvSpPr>
        <p:spPr>
          <a:xfrm>
            <a:off x="1295400" y="184666"/>
            <a:ext cx="8458200" cy="523220"/>
          </a:xfrm>
          <a:prstGeom prst="rect">
            <a:avLst/>
          </a:prstGeom>
          <a:noFill/>
        </p:spPr>
        <p:txBody>
          <a:bodyPr wrap="square" rtlCol="0">
            <a:spAutoFit/>
          </a:bodyPr>
          <a:lstStyle/>
          <a:p>
            <a:r>
              <a:rPr lang="en-US" sz="2800" b="1">
                <a:solidFill>
                  <a:srgbClr val="FF0000"/>
                </a:solidFill>
                <a:effectLst>
                  <a:outerShdw blurRad="38100" dist="38100" dir="2700000" algn="tl">
                    <a:srgbClr val="000000">
                      <a:alpha val="43137"/>
                    </a:srgbClr>
                  </a:outerShdw>
                </a:effectLst>
              </a:rPr>
              <a:t>Bảng điểm táo bón 5 tiêu chí của Renzi</a:t>
            </a:r>
          </a:p>
        </p:txBody>
      </p:sp>
      <p:graphicFrame>
        <p:nvGraphicFramePr>
          <p:cNvPr id="4" name="Table 3">
            <a:extLst>
              <a:ext uri="{FF2B5EF4-FFF2-40B4-BE49-F238E27FC236}">
                <a16:creationId xmlns:a16="http://schemas.microsoft.com/office/drawing/2014/main" id="{331FBBFD-4186-4042-AFAC-8C953D387E25}"/>
              </a:ext>
            </a:extLst>
          </p:cNvPr>
          <p:cNvGraphicFramePr>
            <a:graphicFrameLocks noGrp="1"/>
          </p:cNvGraphicFramePr>
          <p:nvPr>
            <p:extLst>
              <p:ext uri="{D42A27DB-BD31-4B8C-83A1-F6EECF244321}">
                <p14:modId xmlns:p14="http://schemas.microsoft.com/office/powerpoint/2010/main" val="2347749146"/>
              </p:ext>
            </p:extLst>
          </p:nvPr>
        </p:nvGraphicFramePr>
        <p:xfrm>
          <a:off x="1524001" y="952506"/>
          <a:ext cx="10134600" cy="4952987"/>
        </p:xfrm>
        <a:graphic>
          <a:graphicData uri="http://schemas.openxmlformats.org/drawingml/2006/table">
            <a:tbl>
              <a:tblPr firstRow="1" firstCol="1" bandRow="1">
                <a:tableStyleId>{5C22544A-7EE6-4342-B048-85BDC9FD1C3A}</a:tableStyleId>
              </a:tblPr>
              <a:tblGrid>
                <a:gridCol w="3862210">
                  <a:extLst>
                    <a:ext uri="{9D8B030D-6E8A-4147-A177-3AD203B41FA5}">
                      <a16:colId xmlns:a16="http://schemas.microsoft.com/office/drawing/2014/main" val="1874524552"/>
                    </a:ext>
                  </a:extLst>
                </a:gridCol>
                <a:gridCol w="1161026">
                  <a:extLst>
                    <a:ext uri="{9D8B030D-6E8A-4147-A177-3AD203B41FA5}">
                      <a16:colId xmlns:a16="http://schemas.microsoft.com/office/drawing/2014/main" val="3888469853"/>
                    </a:ext>
                  </a:extLst>
                </a:gridCol>
                <a:gridCol w="913979">
                  <a:extLst>
                    <a:ext uri="{9D8B030D-6E8A-4147-A177-3AD203B41FA5}">
                      <a16:colId xmlns:a16="http://schemas.microsoft.com/office/drawing/2014/main" val="2108933000"/>
                    </a:ext>
                  </a:extLst>
                </a:gridCol>
                <a:gridCol w="1511248">
                  <a:extLst>
                    <a:ext uri="{9D8B030D-6E8A-4147-A177-3AD203B41FA5}">
                      <a16:colId xmlns:a16="http://schemas.microsoft.com/office/drawing/2014/main" val="2751698109"/>
                    </a:ext>
                  </a:extLst>
                </a:gridCol>
                <a:gridCol w="1510063">
                  <a:extLst>
                    <a:ext uri="{9D8B030D-6E8A-4147-A177-3AD203B41FA5}">
                      <a16:colId xmlns:a16="http://schemas.microsoft.com/office/drawing/2014/main" val="3246057281"/>
                    </a:ext>
                  </a:extLst>
                </a:gridCol>
                <a:gridCol w="1176074">
                  <a:extLst>
                    <a:ext uri="{9D8B030D-6E8A-4147-A177-3AD203B41FA5}">
                      <a16:colId xmlns:a16="http://schemas.microsoft.com/office/drawing/2014/main" val="1641505757"/>
                    </a:ext>
                  </a:extLst>
                </a:gridCol>
              </a:tblGrid>
              <a:tr h="913851">
                <a:tc>
                  <a:txBody>
                    <a:bodyPr/>
                    <a:lstStyle/>
                    <a:p>
                      <a:pPr algn="ctr">
                        <a:lnSpc>
                          <a:spcPct val="150000"/>
                        </a:lnSpc>
                      </a:pPr>
                      <a:r>
                        <a:rPr lang="vi-VN" sz="2000">
                          <a:effectLst/>
                        </a:rPr>
                        <a:t>Triệu chứng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Không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Hiếm</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Thỉnh thoảng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Thường xuyên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Luôn luôn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119614167"/>
                  </a:ext>
                </a:extLst>
              </a:tr>
              <a:tr h="639370">
                <a:tc>
                  <a:txBody>
                    <a:bodyPr/>
                    <a:lstStyle/>
                    <a:p>
                      <a:pPr marL="0" lvl="0" indent="0" algn="just">
                        <a:lnSpc>
                          <a:spcPct val="150000"/>
                        </a:lnSpc>
                        <a:spcAft>
                          <a:spcPts val="1000"/>
                        </a:spcAft>
                        <a:buFont typeface="Times New Roman" panose="02020603050405020304" pitchFamily="18" charset="0"/>
                        <a:buNone/>
                      </a:pPr>
                      <a:r>
                        <a:rPr lang="en-US" sz="2000">
                          <a:effectLst/>
                        </a:rPr>
                        <a:t>Rặn nhiều</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4012767717"/>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Trực tràng  tống xuất không hoàn toàn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455223148"/>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Dùng thuốc nhuận trường / thụt tháo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056165975"/>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Dùng tay ấn âm đạo / tầng sinh môn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4206489282"/>
                  </a:ext>
                </a:extLst>
              </a:tr>
              <a:tr h="639370">
                <a:tc>
                  <a:txBody>
                    <a:bodyPr/>
                    <a:lstStyle/>
                    <a:p>
                      <a:pPr marL="0" lvl="0" indent="0" algn="just">
                        <a:lnSpc>
                          <a:spcPct val="150000"/>
                        </a:lnSpc>
                        <a:spcAft>
                          <a:spcPts val="1000"/>
                        </a:spcAft>
                        <a:buFont typeface="Times New Roman" panose="02020603050405020304" pitchFamily="18" charset="0"/>
                        <a:buNone/>
                      </a:pPr>
                      <a:r>
                        <a:rPr lang="en-US" sz="2000">
                          <a:effectLst/>
                        </a:rPr>
                        <a:t>Khó chịu / đau bụng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1757681219"/>
                  </a:ext>
                </a:extLst>
              </a:tr>
            </a:tbl>
          </a:graphicData>
        </a:graphic>
      </p:graphicFrame>
    </p:spTree>
    <p:extLst>
      <p:ext uri="{BB962C8B-B14F-4D97-AF65-F5344CB8AC3E}">
        <p14:creationId xmlns:p14="http://schemas.microsoft.com/office/powerpoint/2010/main" val="16671527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PHƯƠNG PHÁP NGHIÊN CỨU</a:t>
            </a:r>
          </a:p>
        </p:txBody>
      </p:sp>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
        <p:nvSpPr>
          <p:cNvPr id="5" name="Content Placeholder 4"/>
          <p:cNvSpPr>
            <a:spLocks noGrp="1"/>
          </p:cNvSpPr>
          <p:nvPr>
            <p:ph idx="1"/>
          </p:nvPr>
        </p:nvSpPr>
        <p:spPr/>
        <p:txBody>
          <a:bodyPr/>
          <a:lstStyle/>
          <a:p>
            <a:r>
              <a:rPr lang="vi-VN"/>
              <a:t>Phân độ sa sàn chậu (theo Comiter C.V)</a:t>
            </a:r>
          </a:p>
        </p:txBody>
      </p:sp>
      <p:graphicFrame>
        <p:nvGraphicFramePr>
          <p:cNvPr id="6" name="Table 5"/>
          <p:cNvGraphicFramePr>
            <a:graphicFrameLocks noGrp="1"/>
          </p:cNvGraphicFramePr>
          <p:nvPr/>
        </p:nvGraphicFramePr>
        <p:xfrm>
          <a:off x="2819401" y="2209800"/>
          <a:ext cx="6324599" cy="2545080"/>
        </p:xfrm>
        <a:graphic>
          <a:graphicData uri="http://schemas.openxmlformats.org/drawingml/2006/table">
            <a:tbl>
              <a:tblPr/>
              <a:tblGrid>
                <a:gridCol w="1984188">
                  <a:extLst>
                    <a:ext uri="{9D8B030D-6E8A-4147-A177-3AD203B41FA5}">
                      <a16:colId xmlns:a16="http://schemas.microsoft.com/office/drawing/2014/main" val="20000"/>
                    </a:ext>
                  </a:extLst>
                </a:gridCol>
                <a:gridCol w="2066862">
                  <a:extLst>
                    <a:ext uri="{9D8B030D-6E8A-4147-A177-3AD203B41FA5}">
                      <a16:colId xmlns:a16="http://schemas.microsoft.com/office/drawing/2014/main" val="20001"/>
                    </a:ext>
                  </a:extLst>
                </a:gridCol>
                <a:gridCol w="2273549">
                  <a:extLst>
                    <a:ext uri="{9D8B030D-6E8A-4147-A177-3AD203B41FA5}">
                      <a16:colId xmlns:a16="http://schemas.microsoft.com/office/drawing/2014/main" val="20002"/>
                    </a:ext>
                  </a:extLst>
                </a:gridCol>
              </a:tblGrid>
              <a:tr h="636270">
                <a:tc>
                  <a:txBody>
                    <a:bodyPr/>
                    <a:lstStyle/>
                    <a:p>
                      <a:pPr algn="ctr">
                        <a:lnSpc>
                          <a:spcPct val="150000"/>
                        </a:lnSpc>
                        <a:spcBef>
                          <a:spcPts val="400"/>
                        </a:spcBef>
                        <a:spcAft>
                          <a:spcPts val="400"/>
                        </a:spcAft>
                      </a:pPr>
                      <a:r>
                        <a:rPr lang="vi-VN" sz="2000">
                          <a:latin typeface="Times New Roman"/>
                          <a:ea typeface="Arial"/>
                          <a:cs typeface="Times New Roman"/>
                        </a:rPr>
                        <a:t>Phân độ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400"/>
                        </a:spcBef>
                        <a:spcAft>
                          <a:spcPts val="400"/>
                        </a:spcAft>
                      </a:pPr>
                      <a:r>
                        <a:rPr lang="vi-VN" sz="2000">
                          <a:latin typeface="Times New Roman"/>
                          <a:ea typeface="Arial"/>
                          <a:cs typeface="Times New Roman"/>
                        </a:rPr>
                        <a:t>Đường 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400"/>
                        </a:spcBef>
                        <a:spcAft>
                          <a:spcPts val="400"/>
                        </a:spcAft>
                      </a:pPr>
                      <a:r>
                        <a:rPr lang="vi-VN" sz="2000">
                          <a:latin typeface="Times New Roman"/>
                          <a:ea typeface="Arial"/>
                          <a:cs typeface="Times New Roman"/>
                        </a:rPr>
                        <a:t>Đường 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&gt; 2 – 4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&gt; 6 – 8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 4 – 6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 8 – 10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III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&gt; 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&gt;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25789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a:t>
            </a:r>
            <a:r>
              <a:rPr lang="en-US" sz="3600" dirty="0">
                <a:latin typeface="Times New Roman" pitchFamily="18" charset="0"/>
                <a:cs typeface="Times New Roman" pitchFamily="18" charset="0"/>
              </a:rPr>
              <a:t> </a:t>
            </a:r>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itchFamily="18" charset="0"/>
                <a:cs typeface="Times New Roman" pitchFamily="18" charset="0"/>
              </a:rPr>
              <a:t>Tư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bệnh</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7890" name="Picture 4" descr="h5"/>
          <p:cNvPicPr>
            <a:picLocks noChangeAspect="1" noChangeArrowheads="1"/>
          </p:cNvPicPr>
          <p:nvPr/>
        </p:nvPicPr>
        <p:blipFill>
          <a:blip r:embed="rId2" cstate="print"/>
          <a:srcRect/>
          <a:stretch>
            <a:fillRect/>
          </a:stretch>
        </p:blipFill>
        <p:spPr bwMode="auto">
          <a:xfrm>
            <a:off x="2133600" y="2590800"/>
            <a:ext cx="7452574" cy="2438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133600"/>
            <a:ext cx="8229600" cy="3810000"/>
          </a:xfrm>
        </p:spPr>
        <p:txBody>
          <a:bodyPr>
            <a:normAutofit/>
          </a:bodyPr>
          <a:lstStyle/>
          <a:p>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Prolene</a:t>
            </a:r>
            <a:r>
              <a:rPr lang="en-US" dirty="0">
                <a:latin typeface="Times New Roman" pitchFamily="18" charset="0"/>
                <a:cs typeface="Times New Roman" pitchFamily="18" charset="0"/>
              </a:rPr>
              <a:t> 00  hay </a:t>
            </a:r>
            <a:r>
              <a:rPr lang="en-US" dirty="0" err="1">
                <a:latin typeface="Times New Roman" pitchFamily="18" charset="0"/>
                <a:cs typeface="Times New Roman" pitchFamily="18" charset="0"/>
              </a:rPr>
              <a:t>Vicryl</a:t>
            </a:r>
            <a:r>
              <a:rPr lang="en-US" dirty="0">
                <a:latin typeface="Times New Roman" pitchFamily="18" charset="0"/>
                <a:cs typeface="Times New Roman" pitchFamily="18" charset="0"/>
              </a:rPr>
              <a:t> 0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khâu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túi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tràng</a:t>
            </a:r>
            <a:r>
              <a:rPr lang="en-US" dirty="0">
                <a:latin typeface="Times New Roman" pitchFamily="18" charset="0"/>
                <a:cs typeface="Times New Roman" pitchFamily="18" charset="0"/>
              </a:rPr>
              <a:t>, </a:t>
            </a: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4" name="Picture 45" descr="HEM3348_a"/>
          <p:cNvPicPr>
            <a:picLocks noChangeAspect="1" noChangeArrowheads="1"/>
          </p:cNvPicPr>
          <p:nvPr/>
        </p:nvPicPr>
        <p:blipFill>
          <a:blip r:embed="rId2" cstate="print"/>
          <a:srcRect/>
          <a:stretch>
            <a:fillRect/>
          </a:stretch>
        </p:blipFill>
        <p:spPr bwMode="auto">
          <a:xfrm>
            <a:off x="4631635" y="1524000"/>
            <a:ext cx="5463982" cy="2971800"/>
          </a:xfrm>
          <a:prstGeom prst="rect">
            <a:avLst/>
          </a:prstGeom>
          <a:noFill/>
          <a:ln w="9525">
            <a:noFill/>
            <a:miter lim="800000"/>
            <a:headEnd/>
            <a:tailEnd/>
          </a:ln>
        </p:spPr>
      </p:pic>
      <p:sp>
        <p:nvSpPr>
          <p:cNvPr id="6" name="Title 1">
            <a:extLst>
              <a:ext uri="{FF2B5EF4-FFF2-40B4-BE49-F238E27FC236}">
                <a16:creationId xmlns:a16="http://schemas.microsoft.com/office/drawing/2014/main" id="{9061E223-FADA-4219-ABA0-712FCF222BBD}"/>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7800" y="1166018"/>
            <a:ext cx="8991600" cy="4525963"/>
          </a:xfrm>
        </p:spPr>
        <p:txBody>
          <a:bodyPr/>
          <a:lstStyle/>
          <a:p>
            <a:pPr marL="624078" indent="-514350" algn="just">
              <a:lnSpc>
                <a:spcPct val="150000"/>
              </a:lnSpc>
              <a:buFont typeface="+mj-lt"/>
              <a:buAutoNum type="arabicPeriod"/>
            </a:pPr>
            <a:r>
              <a:rPr lang="en-US"/>
              <a:t>Biết được nguyên lý phẫu thuật STARR trong điều trị táo bón do bế tắc đường ra (ODS)</a:t>
            </a:r>
          </a:p>
          <a:p>
            <a:pPr marL="624078" indent="-514350" algn="just">
              <a:lnSpc>
                <a:spcPct val="150000"/>
              </a:lnSpc>
              <a:buFont typeface="+mj-lt"/>
              <a:buAutoNum type="arabicPeriod"/>
            </a:pPr>
            <a:r>
              <a:rPr lang="en-US"/>
              <a:t>Hiểu được chỉ định phẫu thuật </a:t>
            </a:r>
            <a:endParaRPr lang="vi-VN"/>
          </a:p>
          <a:p>
            <a:pPr marL="624078" indent="-514350" algn="just">
              <a:lnSpc>
                <a:spcPct val="150000"/>
              </a:lnSpc>
              <a:buFont typeface="+mj-lt"/>
              <a:buAutoNum type="arabicPeriod"/>
            </a:pPr>
            <a:r>
              <a:rPr lang="en-US"/>
              <a:t>Thực hành </a:t>
            </a:r>
            <a:r>
              <a:rPr lang="vi-VN"/>
              <a:t>đượ</a:t>
            </a:r>
            <a:r>
              <a:rPr lang="en-US"/>
              <a:t>c kỹ thuật phẫu thuật </a:t>
            </a:r>
          </a:p>
          <a:p>
            <a:pPr marL="624078" indent="-514350" algn="just">
              <a:lnSpc>
                <a:spcPct val="150000"/>
              </a:lnSpc>
              <a:buFont typeface="+mj-lt"/>
              <a:buAutoNum type="arabicPeriod"/>
            </a:pPr>
            <a:r>
              <a:rPr lang="en-US"/>
              <a:t>Biết </a:t>
            </a:r>
            <a:r>
              <a:rPr lang="vi-VN"/>
              <a:t>đượ</a:t>
            </a:r>
            <a:r>
              <a:rPr lang="en-US"/>
              <a:t>c các biến chứng sau phẫu thuật STARR</a:t>
            </a:r>
          </a:p>
        </p:txBody>
      </p:sp>
      <p:sp>
        <p:nvSpPr>
          <p:cNvPr id="3" name="Title 2"/>
          <p:cNvSpPr>
            <a:spLocks noGrp="1"/>
          </p:cNvSpPr>
          <p:nvPr>
            <p:ph type="title"/>
          </p:nvPr>
        </p:nvSpPr>
        <p:spPr>
          <a:xfrm>
            <a:off x="3810000" y="71110"/>
            <a:ext cx="6400800" cy="1143000"/>
          </a:xfrm>
        </p:spPr>
        <p:txBody>
          <a:bodyPr/>
          <a:lstStyle/>
          <a:p>
            <a:r>
              <a:rPr lang="en-US"/>
              <a:t>MỤC TIÊU </a:t>
            </a:r>
            <a:endParaRPr lang="vi-V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9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1985" name="Object 1"/>
          <p:cNvGraphicFramePr>
            <a:graphicFrameLocks noChangeAspect="1"/>
          </p:cNvGraphicFramePr>
          <p:nvPr/>
        </p:nvGraphicFramePr>
        <p:xfrm>
          <a:off x="2263630" y="1889312"/>
          <a:ext cx="3679971" cy="3932517"/>
        </p:xfrm>
        <a:graphic>
          <a:graphicData uri="http://schemas.openxmlformats.org/presentationml/2006/ole">
            <mc:AlternateContent xmlns:mc="http://schemas.openxmlformats.org/markup-compatibility/2006">
              <mc:Choice xmlns:v="urn:schemas-microsoft-com:vml" Requires="v">
                <p:oleObj spid="_x0000_s1035" r:id="rId3" imgW="12801600" imgH="13716000" progId="">
                  <p:embed/>
                </p:oleObj>
              </mc:Choice>
              <mc:Fallback>
                <p:oleObj r:id="rId3" imgW="12801600" imgH="13716000" progId="">
                  <p:embed/>
                  <p:pic>
                    <p:nvPicPr>
                      <p:cNvPr id="419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630" y="1889312"/>
                        <a:ext cx="3679971" cy="39325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87" name="Picture 3" descr="DSC_0301"/>
          <p:cNvPicPr>
            <a:picLocks noChangeAspect="1" noChangeArrowheads="1"/>
          </p:cNvPicPr>
          <p:nvPr/>
        </p:nvPicPr>
        <p:blipFill>
          <a:blip r:embed="rId5" cstate="print"/>
          <a:srcRect/>
          <a:stretch>
            <a:fillRect/>
          </a:stretch>
        </p:blipFill>
        <p:spPr bwMode="auto">
          <a:xfrm>
            <a:off x="6324600" y="1826542"/>
            <a:ext cx="3657600" cy="3999965"/>
          </a:xfrm>
          <a:prstGeom prst="rect">
            <a:avLst/>
          </a:prstGeom>
          <a:noFill/>
          <a:ln w="9525">
            <a:noFill/>
            <a:miter lim="800000"/>
            <a:headEnd/>
            <a:tailEnd/>
          </a:ln>
        </p:spPr>
      </p:pic>
      <p:sp>
        <p:nvSpPr>
          <p:cNvPr id="9" name="Title 1">
            <a:extLst>
              <a:ext uri="{FF2B5EF4-FFF2-40B4-BE49-F238E27FC236}">
                <a16:creationId xmlns:a16="http://schemas.microsoft.com/office/drawing/2014/main" id="{54340A42-B795-4854-B229-8F2AA688AF87}"/>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DSC_0306"/>
          <p:cNvPicPr>
            <a:picLocks noGrp="1" noChangeAspect="1" noChangeArrowheads="1"/>
          </p:cNvPicPr>
          <p:nvPr>
            <p:ph idx="1"/>
          </p:nvPr>
        </p:nvPicPr>
        <p:blipFill>
          <a:blip r:embed="rId2" cstate="print"/>
          <a:srcRect/>
          <a:stretch>
            <a:fillRect/>
          </a:stretch>
        </p:blipFill>
        <p:spPr bwMode="auto">
          <a:xfrm>
            <a:off x="2918332" y="1828800"/>
            <a:ext cx="2568068" cy="4074668"/>
          </a:xfrm>
          <a:prstGeom prst="rect">
            <a:avLst/>
          </a:prstGeom>
          <a:noFill/>
          <a:ln w="9525">
            <a:noFill/>
            <a:miter lim="800000"/>
            <a:headEnd/>
            <a:tailEnd/>
          </a:ln>
        </p:spPr>
      </p:pic>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61" name="Picture 1" descr="DSC_0341"/>
          <p:cNvPicPr>
            <a:picLocks noChangeAspect="1" noChangeArrowheads="1"/>
          </p:cNvPicPr>
          <p:nvPr/>
        </p:nvPicPr>
        <p:blipFill>
          <a:blip r:embed="rId3" cstate="print"/>
          <a:srcRect/>
          <a:stretch>
            <a:fillRect/>
          </a:stretch>
        </p:blipFill>
        <p:spPr bwMode="auto">
          <a:xfrm>
            <a:off x="6553200" y="1816336"/>
            <a:ext cx="3124200" cy="4033012"/>
          </a:xfrm>
          <a:prstGeom prst="rect">
            <a:avLst/>
          </a:prstGeom>
          <a:noFill/>
          <a:ln w="9525">
            <a:noFill/>
            <a:miter lim="800000"/>
            <a:headEnd/>
            <a:tailEnd/>
          </a:ln>
        </p:spPr>
      </p:pic>
      <p:sp>
        <p:nvSpPr>
          <p:cNvPr id="6" name="Title 1">
            <a:extLst>
              <a:ext uri="{FF2B5EF4-FFF2-40B4-BE49-F238E27FC236}">
                <a16:creationId xmlns:a16="http://schemas.microsoft.com/office/drawing/2014/main" id="{412D9A35-E72D-4D23-8978-73CC61B9BA62}"/>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DSC_0355"/>
          <p:cNvPicPr>
            <a:picLocks noGrp="1" noChangeAspect="1" noChangeArrowheads="1"/>
          </p:cNvPicPr>
          <p:nvPr>
            <p:ph idx="1"/>
          </p:nvPr>
        </p:nvPicPr>
        <p:blipFill>
          <a:blip r:embed="rId2" cstate="print"/>
          <a:srcRect/>
          <a:stretch>
            <a:fillRect/>
          </a:stretch>
        </p:blipFill>
        <p:spPr bwMode="auto">
          <a:xfrm>
            <a:off x="2786270" y="1828800"/>
            <a:ext cx="2809461" cy="4038600"/>
          </a:xfrm>
          <a:prstGeom prst="rect">
            <a:avLst/>
          </a:prstGeom>
          <a:noFill/>
          <a:ln w="9525">
            <a:noFill/>
            <a:miter lim="800000"/>
            <a:headEnd/>
            <a:tailEnd/>
          </a:ln>
        </p:spPr>
      </p:pic>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38" name="Picture 2" descr="DSC_0360"/>
          <p:cNvPicPr>
            <a:picLocks noChangeAspect="1" noChangeArrowheads="1"/>
          </p:cNvPicPr>
          <p:nvPr/>
        </p:nvPicPr>
        <p:blipFill>
          <a:blip r:embed="rId3" cstate="print"/>
          <a:srcRect/>
          <a:stretch>
            <a:fillRect/>
          </a:stretch>
        </p:blipFill>
        <p:spPr bwMode="auto">
          <a:xfrm>
            <a:off x="5791201" y="1795498"/>
            <a:ext cx="4545533" cy="4071903"/>
          </a:xfrm>
          <a:prstGeom prst="rect">
            <a:avLst/>
          </a:prstGeom>
          <a:noFill/>
          <a:ln w="9525">
            <a:noFill/>
            <a:miter lim="800000"/>
            <a:headEnd/>
            <a:tailEnd/>
          </a:ln>
        </p:spPr>
      </p:pic>
      <p:sp>
        <p:nvSpPr>
          <p:cNvPr id="6" name="Title 1">
            <a:extLst>
              <a:ext uri="{FF2B5EF4-FFF2-40B4-BE49-F238E27FC236}">
                <a16:creationId xmlns:a16="http://schemas.microsoft.com/office/drawing/2014/main" id="{B63CC97D-C864-444B-950B-58E8FDAF79E2}"/>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709"/>
            <a:ext cx="7498080" cy="639762"/>
          </a:xfrm>
        </p:spPr>
        <p:txBody>
          <a:bodyPr>
            <a:normAutofit fontScale="90000"/>
          </a:bodyPr>
          <a:lstStyle/>
          <a:p>
            <a:r>
              <a:rPr lang="en-US"/>
              <a:t>Kỹ thuật (video) </a:t>
            </a:r>
          </a:p>
        </p:txBody>
      </p:sp>
      <p:pic>
        <p:nvPicPr>
          <p:cNvPr id="5" name="STARR-HEM 2013.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4600" y="609600"/>
            <a:ext cx="8120440" cy="6248400"/>
          </a:xfrm>
        </p:spPr>
      </p:pic>
      <p:sp>
        <p:nvSpPr>
          <p:cNvPr id="4" name="Slide Number Placeholder 3"/>
          <p:cNvSpPr>
            <a:spLocks noGrp="1"/>
          </p:cNvSpPr>
          <p:nvPr>
            <p:ph type="sldNum" sz="quarter" idx="12"/>
          </p:nvPr>
        </p:nvSpPr>
        <p:spPr/>
        <p:txBody>
          <a:bodyPr/>
          <a:lstStyle/>
          <a:p>
            <a:pPr>
              <a:defRPr/>
            </a:pPr>
            <a:fld id="{F6D6361F-6426-4B9F-88EF-6904908C0F70}" type="slidenum">
              <a:rPr lang="en-US" smtClean="0"/>
              <a:pPr>
                <a:defRPr/>
              </a:pPr>
              <a:t>23</a:t>
            </a:fld>
            <a:endParaRPr lang="en-US"/>
          </a:p>
        </p:txBody>
      </p:sp>
    </p:spTree>
    <p:extLst>
      <p:ext uri="{BB962C8B-B14F-4D97-AF65-F5344CB8AC3E}">
        <p14:creationId xmlns:p14="http://schemas.microsoft.com/office/powerpoint/2010/main" val="288930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10972800" cy="1143000"/>
          </a:xfrm>
        </p:spPr>
        <p:txBody>
          <a:bodyPr/>
          <a:lstStyle/>
          <a:p>
            <a:r>
              <a:rPr lang="vi-VN"/>
              <a:t>KẾT QUẢ</a:t>
            </a:r>
          </a:p>
        </p:txBody>
      </p:sp>
      <p:pic>
        <p:nvPicPr>
          <p:cNvPr id="7" name="Content Placeholder 6">
            <a:extLst>
              <a:ext uri="{FF2B5EF4-FFF2-40B4-BE49-F238E27FC236}">
                <a16:creationId xmlns:a16="http://schemas.microsoft.com/office/drawing/2014/main" id="{EECD5681-FCA5-4613-98E8-FF68C0B5B4B5}"/>
              </a:ext>
            </a:extLst>
          </p:cNvPr>
          <p:cNvPicPr>
            <a:picLocks noGrp="1" noChangeAspect="1"/>
          </p:cNvPicPr>
          <p:nvPr>
            <p:ph idx="1"/>
          </p:nvPr>
        </p:nvPicPr>
        <p:blipFill>
          <a:blip r:embed="rId2"/>
          <a:stretch>
            <a:fillRect/>
          </a:stretch>
        </p:blipFill>
        <p:spPr>
          <a:xfrm>
            <a:off x="-5316" y="1119963"/>
            <a:ext cx="7885958" cy="5715000"/>
          </a:xfrm>
        </p:spPr>
      </p:pic>
      <p:sp>
        <p:nvSpPr>
          <p:cNvPr id="8" name="TextBox 7">
            <a:extLst>
              <a:ext uri="{FF2B5EF4-FFF2-40B4-BE49-F238E27FC236}">
                <a16:creationId xmlns:a16="http://schemas.microsoft.com/office/drawing/2014/main" id="{27B50F3F-F11B-4857-A00D-CC93A090161D}"/>
              </a:ext>
            </a:extLst>
          </p:cNvPr>
          <p:cNvSpPr txBox="1"/>
          <p:nvPr/>
        </p:nvSpPr>
        <p:spPr>
          <a:xfrm>
            <a:off x="8915400" y="3810000"/>
            <a:ext cx="3048000" cy="2862322"/>
          </a:xfrm>
          <a:prstGeom prst="rect">
            <a:avLst/>
          </a:prstGeom>
          <a:noFill/>
        </p:spPr>
        <p:txBody>
          <a:bodyPr wrap="square" rtlCol="0">
            <a:spAutoFit/>
          </a:bodyPr>
          <a:lstStyle/>
          <a:p>
            <a:r>
              <a:rPr lang="en-US" sz="1800"/>
              <a:t>Ripamonti L, Guttadauro A, Lo Bianco G, Rennis M, Maternini M, Cioffi G, Chiarelli M, De Simone M, Cioffi U, Gabrielli F. Stapled Transanal Rectal Resection (Starr) in the Treatment of Obstructed Defecation: A Systematic Review. Front Surg2022;9:790287</a:t>
            </a:r>
            <a:endParaRPr 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EE64184-27DA-4121-B0CE-E821B694996E}"/>
              </a:ext>
            </a:extLst>
          </p:cNvPr>
          <p:cNvPicPr>
            <a:picLocks noGrp="1" noChangeAspect="1"/>
          </p:cNvPicPr>
          <p:nvPr>
            <p:ph idx="1"/>
          </p:nvPr>
        </p:nvPicPr>
        <p:blipFill>
          <a:blip r:embed="rId2"/>
          <a:stretch>
            <a:fillRect/>
          </a:stretch>
        </p:blipFill>
        <p:spPr>
          <a:xfrm>
            <a:off x="4338118" y="1371600"/>
            <a:ext cx="7677650" cy="5458047"/>
          </a:xfrm>
        </p:spPr>
      </p:pic>
      <p:pic>
        <p:nvPicPr>
          <p:cNvPr id="10" name="Picture 9">
            <a:extLst>
              <a:ext uri="{FF2B5EF4-FFF2-40B4-BE49-F238E27FC236}">
                <a16:creationId xmlns:a16="http://schemas.microsoft.com/office/drawing/2014/main" id="{DD5BE657-CB88-4B47-AF52-11CDEE953A05}"/>
              </a:ext>
            </a:extLst>
          </p:cNvPr>
          <p:cNvPicPr>
            <a:picLocks noChangeAspect="1"/>
          </p:cNvPicPr>
          <p:nvPr/>
        </p:nvPicPr>
        <p:blipFill>
          <a:blip r:embed="rId3"/>
          <a:stretch>
            <a:fillRect/>
          </a:stretch>
        </p:blipFill>
        <p:spPr>
          <a:xfrm>
            <a:off x="-1675" y="-5316"/>
            <a:ext cx="4165814" cy="1828894"/>
          </a:xfrm>
          <a:prstGeom prst="rect">
            <a:avLst/>
          </a:prstGeom>
        </p:spPr>
      </p:pic>
    </p:spTree>
    <p:extLst>
      <p:ext uri="{BB962C8B-B14F-4D97-AF65-F5344CB8AC3E}">
        <p14:creationId xmlns:p14="http://schemas.microsoft.com/office/powerpoint/2010/main" val="40722642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4" name="Picture 3">
            <a:extLst>
              <a:ext uri="{FF2B5EF4-FFF2-40B4-BE49-F238E27FC236}">
                <a16:creationId xmlns:a16="http://schemas.microsoft.com/office/drawing/2014/main" id="{10534D8F-846E-4694-A92E-6CA7F446115B}"/>
              </a:ext>
            </a:extLst>
          </p:cNvPr>
          <p:cNvPicPr>
            <a:picLocks noChangeAspect="1"/>
          </p:cNvPicPr>
          <p:nvPr/>
        </p:nvPicPr>
        <p:blipFill>
          <a:blip r:embed="rId2"/>
          <a:stretch>
            <a:fillRect/>
          </a:stretch>
        </p:blipFill>
        <p:spPr>
          <a:xfrm>
            <a:off x="1371599" y="573272"/>
            <a:ext cx="9874865" cy="6282956"/>
          </a:xfrm>
          <a:prstGeom prst="rect">
            <a:avLst/>
          </a:prstGeom>
        </p:spPr>
      </p:pic>
    </p:spTree>
    <p:extLst>
      <p:ext uri="{BB962C8B-B14F-4D97-AF65-F5344CB8AC3E}">
        <p14:creationId xmlns:p14="http://schemas.microsoft.com/office/powerpoint/2010/main" val="23501325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10972800" cy="1143000"/>
          </a:xfrm>
        </p:spPr>
        <p:txBody>
          <a:bodyPr/>
          <a:lstStyle/>
          <a:p>
            <a:r>
              <a:rPr lang="en-US"/>
              <a:t>BIẾN CHỨNG SAU MỔ</a:t>
            </a:r>
            <a:endParaRPr lang="vi-VN"/>
          </a:p>
        </p:txBody>
      </p:sp>
      <p:sp>
        <p:nvSpPr>
          <p:cNvPr id="8" name="TextBox 7">
            <a:extLst>
              <a:ext uri="{FF2B5EF4-FFF2-40B4-BE49-F238E27FC236}">
                <a16:creationId xmlns:a16="http://schemas.microsoft.com/office/drawing/2014/main" id="{27B50F3F-F11B-4857-A00D-CC93A090161D}"/>
              </a:ext>
            </a:extLst>
          </p:cNvPr>
          <p:cNvSpPr txBox="1"/>
          <p:nvPr/>
        </p:nvSpPr>
        <p:spPr>
          <a:xfrm>
            <a:off x="8915400" y="3810000"/>
            <a:ext cx="3048000" cy="2862322"/>
          </a:xfrm>
          <a:prstGeom prst="rect">
            <a:avLst/>
          </a:prstGeom>
          <a:noFill/>
        </p:spPr>
        <p:txBody>
          <a:bodyPr wrap="square" rtlCol="0">
            <a:spAutoFit/>
          </a:bodyPr>
          <a:lstStyle/>
          <a:p>
            <a:r>
              <a:rPr lang="en-US" sz="1800"/>
              <a:t>Ripamonti L, Guttadauro A, Lo Bianco G, Rennis M, Maternini M, Cioffi G, Chiarelli M, De Simone M, Cioffi U, Gabrielli F. Stapled Transanal Rectal Resection (Starr) in the Treatment of Obstructed Defecation: A Systematic Review. Front Surg2022;9:790287</a:t>
            </a:r>
            <a:endParaRPr lang="en-US"/>
          </a:p>
        </p:txBody>
      </p:sp>
      <p:pic>
        <p:nvPicPr>
          <p:cNvPr id="6" name="Picture 5">
            <a:extLst>
              <a:ext uri="{FF2B5EF4-FFF2-40B4-BE49-F238E27FC236}">
                <a16:creationId xmlns:a16="http://schemas.microsoft.com/office/drawing/2014/main" id="{AC8745FB-BC8A-47D6-9782-8818BDF231D3}"/>
              </a:ext>
            </a:extLst>
          </p:cNvPr>
          <p:cNvPicPr>
            <a:picLocks noChangeAspect="1"/>
          </p:cNvPicPr>
          <p:nvPr/>
        </p:nvPicPr>
        <p:blipFill>
          <a:blip r:embed="rId2"/>
          <a:stretch>
            <a:fillRect/>
          </a:stretch>
        </p:blipFill>
        <p:spPr>
          <a:xfrm>
            <a:off x="629618" y="1127051"/>
            <a:ext cx="8285782" cy="2590800"/>
          </a:xfrm>
          <a:prstGeom prst="rect">
            <a:avLst/>
          </a:prstGeom>
        </p:spPr>
      </p:pic>
    </p:spTree>
    <p:extLst>
      <p:ext uri="{BB962C8B-B14F-4D97-AF65-F5344CB8AC3E}">
        <p14:creationId xmlns:p14="http://schemas.microsoft.com/office/powerpoint/2010/main" val="39029758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A5C2C38F-9792-4D5B-ACF9-BB68B3DBBA1E}"/>
              </a:ext>
            </a:extLst>
          </p:cNvPr>
          <p:cNvPicPr>
            <a:picLocks noChangeAspect="1"/>
          </p:cNvPicPr>
          <p:nvPr/>
        </p:nvPicPr>
        <p:blipFill>
          <a:blip r:embed="rId2"/>
          <a:stretch>
            <a:fillRect/>
          </a:stretch>
        </p:blipFill>
        <p:spPr>
          <a:xfrm>
            <a:off x="529856" y="380999"/>
            <a:ext cx="11281144" cy="6313091"/>
          </a:xfrm>
          <a:prstGeom prst="rect">
            <a:avLst/>
          </a:prstGeom>
        </p:spPr>
      </p:pic>
    </p:spTree>
    <p:extLst>
      <p:ext uri="{BB962C8B-B14F-4D97-AF65-F5344CB8AC3E}">
        <p14:creationId xmlns:p14="http://schemas.microsoft.com/office/powerpoint/2010/main" val="27782798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3AEB1314-3A36-4E31-92B9-15A71610FAF4}"/>
              </a:ext>
            </a:extLst>
          </p:cNvPr>
          <p:cNvPicPr>
            <a:picLocks noChangeAspect="1"/>
          </p:cNvPicPr>
          <p:nvPr/>
        </p:nvPicPr>
        <p:blipFill>
          <a:blip r:embed="rId2"/>
          <a:stretch>
            <a:fillRect/>
          </a:stretch>
        </p:blipFill>
        <p:spPr>
          <a:xfrm>
            <a:off x="-34456" y="609600"/>
            <a:ext cx="11924968" cy="4800600"/>
          </a:xfrm>
          <a:prstGeom prst="rect">
            <a:avLst/>
          </a:prstGeom>
        </p:spPr>
      </p:pic>
    </p:spTree>
    <p:extLst>
      <p:ext uri="{BB962C8B-B14F-4D97-AF65-F5344CB8AC3E}">
        <p14:creationId xmlns:p14="http://schemas.microsoft.com/office/powerpoint/2010/main" val="37971920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0" y="3124200"/>
            <a:ext cx="8229600" cy="3557588"/>
          </a:xfrm>
        </p:spPr>
        <p:txBody>
          <a:bodyPr>
            <a:normAutofit fontScale="62500" lnSpcReduction="20000"/>
          </a:bodyPr>
          <a:lstStyle/>
          <a:p>
            <a:pPr algn="just">
              <a:lnSpc>
                <a:spcPct val="150000"/>
              </a:lnSpc>
            </a:pPr>
            <a:r>
              <a:rPr lang="en-US" sz="3200"/>
              <a:t>Táo bón </a:t>
            </a:r>
            <a:r>
              <a:rPr lang="vi-VN" sz="3200"/>
              <a:t>đượ</a:t>
            </a:r>
            <a:r>
              <a:rPr lang="en-US" sz="3200"/>
              <a:t>c phân chia thành:</a:t>
            </a:r>
          </a:p>
          <a:p>
            <a:pPr lvl="1" algn="just">
              <a:lnSpc>
                <a:spcPct val="150000"/>
              </a:lnSpc>
            </a:pPr>
            <a:r>
              <a:rPr lang="en-US" sz="3000">
                <a:solidFill>
                  <a:srgbClr val="FF0000"/>
                </a:solidFill>
              </a:rPr>
              <a:t>Táo bón nguyên phát (primary or functional)</a:t>
            </a:r>
          </a:p>
          <a:p>
            <a:pPr lvl="1" algn="just">
              <a:lnSpc>
                <a:spcPct val="150000"/>
              </a:lnSpc>
            </a:pPr>
            <a:r>
              <a:rPr lang="en-US" sz="3000">
                <a:solidFill>
                  <a:srgbClr val="FF0000"/>
                </a:solidFill>
              </a:rPr>
              <a:t>Táo bón thứ phát (secondary or organic)  </a:t>
            </a:r>
          </a:p>
          <a:p>
            <a:pPr algn="just">
              <a:lnSpc>
                <a:spcPct val="150000"/>
              </a:lnSpc>
            </a:pPr>
            <a:r>
              <a:rPr lang="en-US" sz="3200"/>
              <a:t>Trong táo bón nguyên phát, tùy theo thời gian vận động đại tràng </a:t>
            </a:r>
            <a:r>
              <a:rPr lang="vi-VN" sz="3200"/>
              <a:t>đượ</a:t>
            </a:r>
            <a:r>
              <a:rPr lang="en-US" sz="3200"/>
              <a:t>c chia thành: </a:t>
            </a:r>
          </a:p>
          <a:p>
            <a:pPr marL="880110" lvl="1" indent="-514350">
              <a:buFont typeface="+mj-lt"/>
              <a:buAutoNum type="arabicPeriod"/>
            </a:pPr>
            <a:r>
              <a:rPr lang="en-US" sz="3000"/>
              <a:t>Thời gian vận động đại tràng b</a:t>
            </a:r>
            <a:r>
              <a:rPr lang="vi-VN" sz="3000"/>
              <a:t>ình thường</a:t>
            </a:r>
            <a:r>
              <a:rPr lang="en-US" sz="3000"/>
              <a:t> 		</a:t>
            </a:r>
            <a:r>
              <a:rPr lang="en-US" sz="3000">
                <a:solidFill>
                  <a:schemeClr val="bg2">
                    <a:lumMod val="50000"/>
                  </a:schemeClr>
                </a:solidFill>
              </a:rPr>
              <a:t>59%- 68%</a:t>
            </a:r>
          </a:p>
          <a:p>
            <a:pPr marL="880110" lvl="1" indent="-514350">
              <a:buFont typeface="+mj-lt"/>
              <a:buAutoNum type="arabicPeriod"/>
            </a:pPr>
            <a:r>
              <a:rPr lang="en-US" sz="3200"/>
              <a:t>Táo bón do bế tắc </a:t>
            </a:r>
            <a:r>
              <a:rPr lang="vi-VN" sz="3200"/>
              <a:t>đườn</a:t>
            </a:r>
            <a:r>
              <a:rPr lang="en-US" sz="3200"/>
              <a:t>g ra 			</a:t>
            </a:r>
            <a:r>
              <a:rPr lang="en-US" sz="3200">
                <a:solidFill>
                  <a:schemeClr val="bg2">
                    <a:lumMod val="50000"/>
                  </a:schemeClr>
                </a:solidFill>
              </a:rPr>
              <a:t>25%- 27%</a:t>
            </a:r>
          </a:p>
          <a:p>
            <a:pPr marL="880110" lvl="1" indent="-514350">
              <a:buFont typeface="+mj-lt"/>
              <a:buAutoNum type="arabicPeriod"/>
            </a:pPr>
            <a:r>
              <a:rPr lang="en-US" sz="3200"/>
              <a:t>Thời gian vận động đại tràng chậm (đờ đại tràng) </a:t>
            </a:r>
            <a:r>
              <a:rPr lang="en-US" sz="3200">
                <a:solidFill>
                  <a:schemeClr val="bg2">
                    <a:lumMod val="50000"/>
                  </a:schemeClr>
                </a:solidFill>
              </a:rPr>
              <a:t>5%- 13% </a:t>
            </a:r>
          </a:p>
          <a:p>
            <a:pPr marL="880110" lvl="1" indent="-514350">
              <a:buFont typeface="+mj-lt"/>
              <a:buAutoNum type="arabicPeriod"/>
            </a:pPr>
            <a:r>
              <a:rPr lang="en-US" sz="3200"/>
              <a:t>Kết hợp chậm vận động đại tràng và bế tắc </a:t>
            </a:r>
            <a:r>
              <a:rPr lang="vi-VN" sz="3200"/>
              <a:t>đườn</a:t>
            </a:r>
            <a:r>
              <a:rPr lang="en-US" sz="3200"/>
              <a:t>g ra </a:t>
            </a:r>
            <a:r>
              <a:rPr lang="en-US" sz="3200">
                <a:solidFill>
                  <a:srgbClr val="FFC000"/>
                </a:solidFill>
              </a:rPr>
              <a:t>3%</a:t>
            </a:r>
          </a:p>
          <a:p>
            <a:pPr algn="just"/>
            <a:endParaRPr lang="vi-VN"/>
          </a:p>
        </p:txBody>
      </p:sp>
      <p:sp>
        <p:nvSpPr>
          <p:cNvPr id="3" name="Title 2"/>
          <p:cNvSpPr>
            <a:spLocks noGrp="1"/>
          </p:cNvSpPr>
          <p:nvPr>
            <p:ph type="title"/>
          </p:nvPr>
        </p:nvSpPr>
        <p:spPr>
          <a:xfrm>
            <a:off x="1981200" y="0"/>
            <a:ext cx="8229600" cy="1143000"/>
          </a:xfrm>
        </p:spPr>
        <p:txBody>
          <a:bodyPr/>
          <a:lstStyle/>
          <a:p>
            <a:r>
              <a:rPr lang="vi-VN"/>
              <a:t>ĐẶT VẤN ĐỀ</a:t>
            </a:r>
          </a:p>
        </p:txBody>
      </p:sp>
      <p:pic>
        <p:nvPicPr>
          <p:cNvPr id="6" name="Picture 2">
            <a:extLst>
              <a:ext uri="{FF2B5EF4-FFF2-40B4-BE49-F238E27FC236}">
                <a16:creationId xmlns:a16="http://schemas.microsoft.com/office/drawing/2014/main" id="{E02D4F03-94F2-412C-BA8C-09602190E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12825"/>
            <a:ext cx="9067800" cy="193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a:extLst>
              <a:ext uri="{FF2B5EF4-FFF2-40B4-BE49-F238E27FC236}">
                <a16:creationId xmlns:a16="http://schemas.microsoft.com/office/drawing/2014/main" id="{89F37DF3-5A2F-4022-BF31-524FC50E1191}"/>
              </a:ext>
            </a:extLst>
          </p:cNvPr>
          <p:cNvSpPr txBox="1">
            <a:spLocks/>
          </p:cNvSpPr>
          <p:nvPr/>
        </p:nvSpPr>
        <p:spPr>
          <a:xfrm>
            <a:off x="3886200" y="3436938"/>
            <a:ext cx="8839200" cy="396240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endParaRPr lang="pt-BR" sz="3200"/>
          </a:p>
        </p:txBody>
      </p:sp>
    </p:spTree>
    <p:extLst>
      <p:ext uri="{BB962C8B-B14F-4D97-AF65-F5344CB8AC3E}">
        <p14:creationId xmlns:p14="http://schemas.microsoft.com/office/powerpoint/2010/main" val="1397636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37F967C7-D7AA-4DA5-B393-4A2E12781880}"/>
              </a:ext>
            </a:extLst>
          </p:cNvPr>
          <p:cNvPicPr>
            <a:picLocks noChangeAspect="1"/>
          </p:cNvPicPr>
          <p:nvPr/>
        </p:nvPicPr>
        <p:blipFill>
          <a:blip r:embed="rId2"/>
          <a:stretch>
            <a:fillRect/>
          </a:stretch>
        </p:blipFill>
        <p:spPr>
          <a:xfrm>
            <a:off x="134054" y="1447800"/>
            <a:ext cx="11923892" cy="3429000"/>
          </a:xfrm>
          <a:prstGeom prst="rect">
            <a:avLst/>
          </a:prstGeom>
        </p:spPr>
      </p:pic>
    </p:spTree>
    <p:extLst>
      <p:ext uri="{BB962C8B-B14F-4D97-AF65-F5344CB8AC3E}">
        <p14:creationId xmlns:p14="http://schemas.microsoft.com/office/powerpoint/2010/main" val="26216166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4" name="Picture 3">
            <a:extLst>
              <a:ext uri="{FF2B5EF4-FFF2-40B4-BE49-F238E27FC236}">
                <a16:creationId xmlns:a16="http://schemas.microsoft.com/office/drawing/2014/main" id="{A2C2092D-8EFD-4500-944B-E28794F1D50D}"/>
              </a:ext>
            </a:extLst>
          </p:cNvPr>
          <p:cNvPicPr>
            <a:picLocks noChangeAspect="1"/>
          </p:cNvPicPr>
          <p:nvPr/>
        </p:nvPicPr>
        <p:blipFill>
          <a:blip r:embed="rId2"/>
          <a:stretch>
            <a:fillRect/>
          </a:stretch>
        </p:blipFill>
        <p:spPr>
          <a:xfrm>
            <a:off x="152400" y="1524000"/>
            <a:ext cx="11811496" cy="2133600"/>
          </a:xfrm>
          <a:prstGeom prst="rect">
            <a:avLst/>
          </a:prstGeom>
        </p:spPr>
      </p:pic>
    </p:spTree>
    <p:extLst>
      <p:ext uri="{BB962C8B-B14F-4D97-AF65-F5344CB8AC3E}">
        <p14:creationId xmlns:p14="http://schemas.microsoft.com/office/powerpoint/2010/main" val="36976973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800" y="2743200"/>
            <a:ext cx="8229600" cy="1143000"/>
          </a:xfrm>
        </p:spPr>
        <p:txBody>
          <a:bodyPr/>
          <a:lstStyle/>
          <a:p>
            <a:r>
              <a:rPr lang="en-US"/>
              <a:t>XIN CÁM </a:t>
            </a:r>
            <a:r>
              <a:rPr lang="vi-VN"/>
              <a:t>Ơ</a:t>
            </a:r>
            <a:r>
              <a:rPr lang="en-US"/>
              <a:t>N QUÝ THẦY</a:t>
            </a:r>
            <a:endParaRPr lang="vi-VN"/>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76200"/>
            <a:ext cx="3962400" cy="1143000"/>
          </a:xfrm>
        </p:spPr>
        <p:txBody>
          <a:bodyPr>
            <a:normAutofit/>
          </a:bodyPr>
          <a:lstStyle/>
          <a:p>
            <a:pPr lvl="0" algn="ctr"/>
            <a:r>
              <a:rPr lang="en-US"/>
              <a:t>ĐẶT VẤN ĐỀ</a:t>
            </a:r>
            <a:endParaRPr lang="vi-VN"/>
          </a:p>
        </p:txBody>
      </p:sp>
      <p:sp>
        <p:nvSpPr>
          <p:cNvPr id="3" name="Content Placeholder 2"/>
          <p:cNvSpPr>
            <a:spLocks noGrp="1"/>
          </p:cNvSpPr>
          <p:nvPr>
            <p:ph idx="1"/>
          </p:nvPr>
        </p:nvSpPr>
        <p:spPr>
          <a:xfrm>
            <a:off x="1676400" y="1371600"/>
            <a:ext cx="8991600" cy="4419600"/>
          </a:xfrm>
        </p:spPr>
        <p:txBody>
          <a:bodyPr>
            <a:normAutofit fontScale="77500" lnSpcReduction="20000"/>
          </a:bodyPr>
          <a:lstStyle/>
          <a:p>
            <a:pPr algn="just">
              <a:lnSpc>
                <a:spcPct val="150000"/>
              </a:lnSpc>
            </a:pPr>
            <a:r>
              <a:rPr lang="en-US" sz="3200"/>
              <a:t>Táo bón do bế tắc </a:t>
            </a:r>
            <a:r>
              <a:rPr lang="vi-VN" sz="3200"/>
              <a:t>đườn</a:t>
            </a:r>
            <a:r>
              <a:rPr lang="en-US" sz="3200"/>
              <a:t>g ra là thuật ngữ rộng dùng để chỉ cho cả tình trạng rối loạn chức năng khi đại tiện lẫn táo bón.  </a:t>
            </a:r>
          </a:p>
          <a:p>
            <a:pPr algn="just">
              <a:lnSpc>
                <a:spcPct val="150000"/>
              </a:lnSpc>
            </a:pPr>
            <a:r>
              <a:rPr lang="en-US" sz="3200"/>
              <a:t>Nguyên nhân của táo bón do bế tắc </a:t>
            </a:r>
            <a:r>
              <a:rPr lang="vi-VN" sz="3200"/>
              <a:t>đườn</a:t>
            </a:r>
            <a:r>
              <a:rPr lang="en-US" sz="3200"/>
              <a:t>g ra bao gồm: </a:t>
            </a:r>
          </a:p>
          <a:p>
            <a:pPr marL="880110" lvl="1" indent="-514350">
              <a:buFont typeface="+mj-lt"/>
              <a:buAutoNum type="arabicPeriod"/>
            </a:pPr>
            <a:r>
              <a:rPr lang="en-US" sz="3000"/>
              <a:t>Rối loạn hiệp đồng vận động các cơ sàn chậu (</a:t>
            </a:r>
            <a:r>
              <a:rPr lang="en-US" sz="3000">
                <a:solidFill>
                  <a:srgbClr val="FF0000"/>
                </a:solidFill>
              </a:rPr>
              <a:t>Anismus, Dyssynergic defecation</a:t>
            </a:r>
            <a:r>
              <a:rPr lang="en-US" sz="3000"/>
              <a:t>)</a:t>
            </a:r>
          </a:p>
          <a:p>
            <a:pPr marL="880110" lvl="1" indent="-514350">
              <a:buFont typeface="+mj-lt"/>
              <a:buAutoNum type="arabicPeriod"/>
            </a:pPr>
            <a:r>
              <a:rPr lang="en-US" sz="3200"/>
              <a:t>Sa trực tràng kiểu túi (</a:t>
            </a:r>
            <a:r>
              <a:rPr lang="en-US" sz="3200">
                <a:solidFill>
                  <a:srgbClr val="00B050"/>
                </a:solidFill>
              </a:rPr>
              <a:t>rectocele</a:t>
            </a:r>
            <a:r>
              <a:rPr lang="en-US" sz="3200"/>
              <a:t>)</a:t>
            </a:r>
          </a:p>
          <a:p>
            <a:pPr marL="880110" lvl="1" indent="-514350">
              <a:buFont typeface="+mj-lt"/>
              <a:buAutoNum type="arabicPeriod"/>
            </a:pPr>
            <a:r>
              <a:rPr lang="en-US" sz="3200"/>
              <a:t>Lồng trực tràng – hậu môn (</a:t>
            </a:r>
            <a:r>
              <a:rPr lang="en-US" sz="3200">
                <a:solidFill>
                  <a:srgbClr val="00B050"/>
                </a:solidFill>
              </a:rPr>
              <a:t>Internal Intussuception</a:t>
            </a:r>
            <a:r>
              <a:rPr lang="en-US" sz="3200"/>
              <a:t>)</a:t>
            </a:r>
          </a:p>
          <a:p>
            <a:pPr marL="880110" lvl="1" indent="-514350">
              <a:buFont typeface="+mj-lt"/>
              <a:buAutoNum type="arabicPeriod"/>
            </a:pPr>
            <a:r>
              <a:rPr lang="en-US" sz="3200"/>
              <a:t>Sa ruột non (</a:t>
            </a:r>
            <a:r>
              <a:rPr lang="en-US" sz="3200">
                <a:solidFill>
                  <a:srgbClr val="FFC000"/>
                </a:solidFill>
              </a:rPr>
              <a:t>Enterocele</a:t>
            </a:r>
            <a:r>
              <a:rPr lang="en-US" sz="3200"/>
              <a:t>) </a:t>
            </a:r>
          </a:p>
          <a:p>
            <a:pPr marL="880110" lvl="1" indent="-514350">
              <a:buFont typeface="+mj-lt"/>
              <a:buAutoNum type="arabicPeriod"/>
            </a:pPr>
            <a:r>
              <a:rPr lang="en-US" sz="3200"/>
              <a:t>Sa tạng chậu (</a:t>
            </a:r>
            <a:r>
              <a:rPr lang="en-US" sz="3200">
                <a:solidFill>
                  <a:srgbClr val="00B0F0"/>
                </a:solidFill>
              </a:rPr>
              <a:t>Pelvic organ prolapse</a:t>
            </a:r>
            <a:r>
              <a:rPr lang="en-US" sz="3200"/>
              <a:t>)</a:t>
            </a:r>
          </a:p>
          <a:p>
            <a:pPr marL="880110" lvl="1" indent="-514350">
              <a:buFont typeface="+mj-lt"/>
              <a:buAutoNum type="arabicPeriod"/>
            </a:pPr>
            <a:r>
              <a:rPr lang="en-US" sz="3200"/>
              <a:t>Sa trực tràng toàn thành (</a:t>
            </a:r>
            <a:r>
              <a:rPr lang="en-US" sz="3200">
                <a:solidFill>
                  <a:schemeClr val="accent3">
                    <a:lumMod val="75000"/>
                  </a:schemeClr>
                </a:solidFill>
              </a:rPr>
              <a:t>overt rectal prolapse</a:t>
            </a:r>
            <a:r>
              <a:rPr lang="en-US" sz="3200"/>
              <a:t>)</a:t>
            </a:r>
          </a:p>
          <a:p>
            <a:pPr algn="just"/>
            <a:endParaRPr lang="pt-BR" sz="3200"/>
          </a:p>
        </p:txBody>
      </p:sp>
      <p:sp>
        <p:nvSpPr>
          <p:cNvPr id="4" name="TextBox 3"/>
          <p:cNvSpPr txBox="1"/>
          <p:nvPr/>
        </p:nvSpPr>
        <p:spPr>
          <a:xfrm>
            <a:off x="3505200" y="5620434"/>
            <a:ext cx="8001000" cy="646331"/>
          </a:xfrm>
          <a:prstGeom prst="rect">
            <a:avLst/>
          </a:prstGeom>
          <a:noFill/>
        </p:spPr>
        <p:txBody>
          <a:bodyPr wrap="square" rtlCol="0">
            <a:spAutoFit/>
          </a:bodyPr>
          <a:lstStyle/>
          <a:p>
            <a:r>
              <a:rPr lang="en-US"/>
              <a:t>Ellis, C. N. and R. Essani (2012) "Treatment of obstructed defecation." </a:t>
            </a:r>
            <a:r>
              <a:rPr lang="en-US" u="sng"/>
              <a:t>Clin Colon Rectal Surg </a:t>
            </a:r>
            <a:r>
              <a:rPr lang="en-US" b="1" u="sng"/>
              <a:t>25</a:t>
            </a:r>
            <a:r>
              <a:rPr lang="en-US" u="sng"/>
              <a:t>(1): 24-33.</a:t>
            </a:r>
            <a:endParaRPr lang="en-US"/>
          </a:p>
        </p:txBody>
      </p:sp>
    </p:spTree>
    <p:extLst>
      <p:ext uri="{BB962C8B-B14F-4D97-AF65-F5344CB8AC3E}">
        <p14:creationId xmlns:p14="http://schemas.microsoft.com/office/powerpoint/2010/main" val="1273369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3962400" cy="1143000"/>
          </a:xfrm>
        </p:spPr>
        <p:txBody>
          <a:bodyPr>
            <a:normAutofit/>
          </a:bodyPr>
          <a:lstStyle/>
          <a:p>
            <a:pPr lvl="0" algn="ctr"/>
            <a:r>
              <a:rPr lang="en-US"/>
              <a:t>ĐẶT VẤN ĐỀ</a:t>
            </a:r>
            <a:endParaRPr lang="vi-VN"/>
          </a:p>
        </p:txBody>
      </p:sp>
      <p:sp>
        <p:nvSpPr>
          <p:cNvPr id="3" name="Content Placeholder 2"/>
          <p:cNvSpPr>
            <a:spLocks noGrp="1"/>
          </p:cNvSpPr>
          <p:nvPr>
            <p:ph idx="1"/>
          </p:nvPr>
        </p:nvSpPr>
        <p:spPr>
          <a:xfrm>
            <a:off x="852376" y="838200"/>
            <a:ext cx="10882423" cy="2286000"/>
          </a:xfrm>
        </p:spPr>
        <p:txBody>
          <a:bodyPr>
            <a:noAutofit/>
          </a:bodyPr>
          <a:lstStyle/>
          <a:p>
            <a:pPr algn="just">
              <a:lnSpc>
                <a:spcPct val="150000"/>
              </a:lnSpc>
            </a:pPr>
            <a:r>
              <a:rPr lang="en-US" sz="2400">
                <a:solidFill>
                  <a:srgbClr val="FF0000"/>
                </a:solidFill>
              </a:rPr>
              <a:t>Táo bón do bế tắc </a:t>
            </a:r>
            <a:r>
              <a:rPr lang="vi-VN" sz="2400">
                <a:solidFill>
                  <a:srgbClr val="FF0000"/>
                </a:solidFill>
              </a:rPr>
              <a:t>đườn</a:t>
            </a:r>
            <a:r>
              <a:rPr lang="en-US" sz="2400">
                <a:solidFill>
                  <a:srgbClr val="FF0000"/>
                </a:solidFill>
              </a:rPr>
              <a:t>g ra</a:t>
            </a:r>
            <a:r>
              <a:rPr lang="en-US" sz="2400"/>
              <a:t> có đặc điểm bao gồm: phân đứt đoạn, cảm giác đi tiêu không hết phân, phải rặn kéo dài khi đi tiêu, cảm giác nặng vùng chậu hoặc hậu môn, dùng tay để trợ giúp khi đại tiện như đè ép phía âm đạo, đè vùng bản nâng phía sau hậu môn hoặc dùng tay móc phân.</a:t>
            </a:r>
          </a:p>
          <a:p>
            <a:pPr algn="just">
              <a:lnSpc>
                <a:spcPct val="150000"/>
              </a:lnSpc>
            </a:pPr>
            <a:r>
              <a:rPr lang="en-US" sz="2400"/>
              <a:t>Nguyên nhân của táo bón do bế tắc </a:t>
            </a:r>
            <a:r>
              <a:rPr lang="vi-VN" sz="2400"/>
              <a:t>đườn</a:t>
            </a:r>
            <a:r>
              <a:rPr lang="en-US" sz="2400"/>
              <a:t>g ra: </a:t>
            </a:r>
          </a:p>
          <a:p>
            <a:pPr algn="just"/>
            <a:endParaRPr lang="pt-BR" sz="2400"/>
          </a:p>
        </p:txBody>
      </p:sp>
      <p:sp>
        <p:nvSpPr>
          <p:cNvPr id="4" name="TextBox 3"/>
          <p:cNvSpPr txBox="1"/>
          <p:nvPr/>
        </p:nvSpPr>
        <p:spPr>
          <a:xfrm>
            <a:off x="3733800" y="5486400"/>
            <a:ext cx="8001000" cy="738664"/>
          </a:xfrm>
          <a:prstGeom prst="rect">
            <a:avLst/>
          </a:prstGeom>
          <a:noFill/>
        </p:spPr>
        <p:txBody>
          <a:bodyPr wrap="square" rtlCol="0">
            <a:spAutoFit/>
          </a:bodyPr>
          <a:lstStyle/>
          <a:p>
            <a:r>
              <a:rPr lang="en-US" sz="1400"/>
              <a:t>Ripamonti L, Guttadauro A, Lo Bianco G, Rennis M, Maternini M, Cioffi G, Chiarelli M, De Simone M, Cioffi U, Gabrielli F. Stapled Transanal Rectal Resection (Starr) in the Treatment of Obstructed Defecation: A Systematic Review. Front Surg2022;9:790287.</a:t>
            </a:r>
            <a:endParaRPr lang="en-US" sz="1400">
              <a:solidFill>
                <a:srgbClr val="FFC000"/>
              </a:solidFill>
            </a:endParaRPr>
          </a:p>
        </p:txBody>
      </p:sp>
      <p:sp>
        <p:nvSpPr>
          <p:cNvPr id="5" name="TextBox 4">
            <a:extLst>
              <a:ext uri="{FF2B5EF4-FFF2-40B4-BE49-F238E27FC236}">
                <a16:creationId xmlns:a16="http://schemas.microsoft.com/office/drawing/2014/main" id="{38353470-3CA6-44C9-B4D2-4C0323E96D16}"/>
              </a:ext>
            </a:extLst>
          </p:cNvPr>
          <p:cNvSpPr txBox="1"/>
          <p:nvPr/>
        </p:nvSpPr>
        <p:spPr>
          <a:xfrm>
            <a:off x="2133600" y="4114800"/>
            <a:ext cx="769620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b="1">
                <a:solidFill>
                  <a:srgbClr val="FF0000"/>
                </a:solidFill>
                <a:effectLst>
                  <a:outerShdw blurRad="38100" dist="38100" dir="2700000" algn="tl">
                    <a:srgbClr val="000000">
                      <a:alpha val="43137"/>
                    </a:srgbClr>
                  </a:outerShdw>
                </a:effectLst>
              </a:rPr>
              <a:t>Sa trực tràng kiểu túi và lồng trực tràng – hậu môn chiếm đến 90% các t</a:t>
            </a:r>
            <a:r>
              <a:rPr lang="vi-VN" sz="2400" b="1">
                <a:solidFill>
                  <a:srgbClr val="FF0000"/>
                </a:solidFill>
                <a:effectLst>
                  <a:outerShdw blurRad="38100" dist="38100" dir="2700000" algn="tl">
                    <a:srgbClr val="000000">
                      <a:alpha val="43137"/>
                    </a:srgbClr>
                  </a:outerShdw>
                </a:effectLst>
              </a:rPr>
              <a:t>rường hợp</a:t>
            </a:r>
            <a:r>
              <a:rPr lang="en-US" sz="2400" b="1">
                <a:solidFill>
                  <a:srgbClr val="FF0000"/>
                </a:solidFill>
                <a:effectLst>
                  <a:outerShdw blurRad="38100" dist="38100" dir="2700000" algn="tl">
                    <a:srgbClr val="000000">
                      <a:alpha val="43137"/>
                    </a:srgbClr>
                  </a:outerShdw>
                </a:effectLst>
              </a:rPr>
              <a:t> ODS</a:t>
            </a:r>
          </a:p>
        </p:txBody>
      </p:sp>
    </p:spTree>
    <p:extLst>
      <p:ext uri="{BB962C8B-B14F-4D97-AF65-F5344CB8AC3E}">
        <p14:creationId xmlns:p14="http://schemas.microsoft.com/office/powerpoint/2010/main" val="608453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800" y="14747"/>
            <a:ext cx="8229600" cy="1143000"/>
          </a:xfrm>
        </p:spPr>
        <p:txBody>
          <a:bodyPr/>
          <a:lstStyle/>
          <a:p>
            <a:r>
              <a:rPr lang="en-US"/>
              <a:t>NGUYÊN LÝ PHẪU THUẬT </a:t>
            </a:r>
            <a:endParaRPr lang="vi-VN"/>
          </a:p>
        </p:txBody>
      </p:sp>
      <p:pic>
        <p:nvPicPr>
          <p:cNvPr id="7" name="STARR procedure">
            <a:hlinkClick r:id="" action="ppaction://media"/>
            <a:extLst>
              <a:ext uri="{FF2B5EF4-FFF2-40B4-BE49-F238E27FC236}">
                <a16:creationId xmlns:a16="http://schemas.microsoft.com/office/drawing/2014/main" id="{1EC99A90-841F-4758-94AD-6D9220EF5B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62200" y="1193189"/>
            <a:ext cx="7467600" cy="5601190"/>
          </a:xfr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Tiếp cận bệnh nhân </a:t>
            </a:r>
          </a:p>
        </p:txBody>
      </p:sp>
      <p:sp>
        <p:nvSpPr>
          <p:cNvPr id="3" name="Content Placeholder 2"/>
          <p:cNvSpPr>
            <a:spLocks noGrp="1"/>
          </p:cNvSpPr>
          <p:nvPr>
            <p:ph idx="1"/>
          </p:nvPr>
        </p:nvSpPr>
        <p:spPr/>
        <p:txBody>
          <a:bodyPr/>
          <a:lstStyle/>
          <a:p>
            <a:r>
              <a:rPr lang="en-US" sz="2400"/>
              <a:t>Bệnh nhân khai bệnh táo bón </a:t>
            </a:r>
          </a:p>
          <a:p>
            <a:r>
              <a:rPr lang="en-US" sz="2400"/>
              <a:t>C</a:t>
            </a:r>
            <a:r>
              <a:rPr lang="vi-VN" sz="2400"/>
              <a:t>hẩn đoán</a:t>
            </a:r>
            <a:r>
              <a:rPr lang="en-US" sz="2400"/>
              <a:t> bệnh theo ROME III</a:t>
            </a:r>
          </a:p>
          <a:p>
            <a:r>
              <a:rPr lang="en-US" sz="2400"/>
              <a:t>Táo bón do ODS khi </a:t>
            </a:r>
            <a:r>
              <a:rPr lang="vi-VN" sz="2400"/>
              <a:t>đ</a:t>
            </a:r>
            <a:r>
              <a:rPr lang="en-US" sz="2400"/>
              <a:t>iểm &gt;15</a:t>
            </a:r>
          </a:p>
          <a:p>
            <a:r>
              <a:rPr lang="en-US" sz="2400"/>
              <a:t>Các xét nghiệm: </a:t>
            </a:r>
          </a:p>
          <a:p>
            <a:pPr lvl="1"/>
            <a:r>
              <a:rPr lang="en-US" sz="2400"/>
              <a:t>áp lực hậu môn, trực tràng</a:t>
            </a:r>
          </a:p>
          <a:p>
            <a:pPr lvl="1"/>
            <a:r>
              <a:rPr lang="en-US" sz="2400"/>
              <a:t>Nghiệm pháp tống bóng</a:t>
            </a:r>
          </a:p>
          <a:p>
            <a:pPr lvl="1"/>
            <a:r>
              <a:rPr lang="vi-VN" sz="2400"/>
              <a:t>Đ</a:t>
            </a:r>
            <a:r>
              <a:rPr lang="en-US" sz="2400"/>
              <a:t>o phản xạ </a:t>
            </a:r>
            <a:r>
              <a:rPr lang="vi-VN" sz="2400"/>
              <a:t>đạ</a:t>
            </a:r>
            <a:r>
              <a:rPr lang="en-US" sz="2400"/>
              <a:t>i tiện </a:t>
            </a:r>
          </a:p>
          <a:p>
            <a:pPr lvl="1"/>
            <a:r>
              <a:rPr lang="en-US" sz="2400"/>
              <a:t>MRI defecography </a:t>
            </a:r>
          </a:p>
          <a:p>
            <a:r>
              <a:rPr lang="en-US" sz="2400" b="1">
                <a:solidFill>
                  <a:srgbClr val="FF0000"/>
                </a:solidFill>
                <a:effectLst>
                  <a:outerShdw blurRad="38100" dist="38100" dir="2700000" algn="tl">
                    <a:srgbClr val="000000">
                      <a:alpha val="43137"/>
                    </a:srgbClr>
                  </a:outerShdw>
                </a:effectLst>
              </a:rPr>
              <a:t>Chỉ </a:t>
            </a:r>
            <a:r>
              <a:rPr lang="vi-VN" sz="2400" b="1">
                <a:solidFill>
                  <a:srgbClr val="FF0000"/>
                </a:solidFill>
                <a:effectLst>
                  <a:outerShdw blurRad="38100" dist="38100" dir="2700000" algn="tl">
                    <a:srgbClr val="000000">
                      <a:alpha val="43137"/>
                    </a:srgbClr>
                  </a:outerShdw>
                </a:effectLst>
              </a:rPr>
              <a:t>đị</a:t>
            </a:r>
            <a:r>
              <a:rPr lang="en-US" sz="2400" b="1">
                <a:solidFill>
                  <a:srgbClr val="FF0000"/>
                </a:solidFill>
                <a:effectLst>
                  <a:outerShdw blurRad="38100" dist="38100" dir="2700000" algn="tl">
                    <a:srgbClr val="000000">
                      <a:alpha val="43137"/>
                    </a:srgbClr>
                  </a:outerShdw>
                </a:effectLst>
              </a:rPr>
              <a:t>nh mổ </a:t>
            </a:r>
            <a:r>
              <a:rPr lang="en-US" sz="2400"/>
              <a:t>khi rectocele ≥ 3cm, lồng trực tràng-hậu môn ≥ 2cm</a:t>
            </a:r>
          </a:p>
        </p:txBody>
      </p:sp>
      <p:sp>
        <p:nvSpPr>
          <p:cNvPr id="4" name="Slide Number Placeholder 3"/>
          <p:cNvSpPr>
            <a:spLocks noGrp="1"/>
          </p:cNvSpPr>
          <p:nvPr>
            <p:ph type="sldNum" sz="quarter" idx="12"/>
          </p:nvPr>
        </p:nvSpPr>
        <p:spPr/>
        <p:txBody>
          <a:bodyPr/>
          <a:lstStyle/>
          <a:p>
            <a:pPr>
              <a:defRPr/>
            </a:pPr>
            <a:fld id="{F6D6361F-6426-4B9F-88EF-6904908C0F70}" type="slidenum">
              <a:rPr lang="en-US" smtClean="0"/>
              <a:pPr>
                <a:defRPr/>
              </a:pPr>
              <a:t>7</a:t>
            </a:fld>
            <a:endParaRPr lang="en-US"/>
          </a:p>
        </p:txBody>
      </p:sp>
    </p:spTree>
    <p:extLst>
      <p:ext uri="{BB962C8B-B14F-4D97-AF65-F5344CB8AC3E}">
        <p14:creationId xmlns:p14="http://schemas.microsoft.com/office/powerpoint/2010/main" val="355194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10972800" cy="4525963"/>
          </a:xfrm>
        </p:spPr>
        <p:txBody>
          <a:bodyPr>
            <a:normAutofit/>
          </a:bodyPr>
          <a:lstStyle/>
          <a:p>
            <a:r>
              <a:rPr lang="en-US" dirty="0" err="1">
                <a:latin typeface="Times New Roman" pitchFamily="18" charset="0"/>
                <a:cs typeface="Times New Roman" pitchFamily="18" charset="0"/>
              </a:rPr>
              <a:t>Cộng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hưởng</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từ</a:t>
            </a:r>
            <a:r>
              <a:rPr lang="en-US">
                <a:latin typeface="Times New Roman" pitchFamily="18" charset="0"/>
                <a:cs typeface="Times New Roman" pitchFamily="18" charset="0"/>
              </a:rPr>
              <a:t> động học sàn chậu </a:t>
            </a:r>
            <a:r>
              <a:rPr lang="en-US" dirty="0">
                <a:latin typeface="Times New Roman" pitchFamily="18" charset="0"/>
                <a:cs typeface="Times New Roman" pitchFamily="18" charset="0"/>
              </a:rPr>
              <a:t>(MRI </a:t>
            </a:r>
            <a:r>
              <a:rPr lang="en-US" dirty="0" err="1">
                <a:latin typeface="Times New Roman" pitchFamily="18" charset="0"/>
                <a:cs typeface="Times New Roman" pitchFamily="18" charset="0"/>
              </a:rPr>
              <a:t>defecography</a:t>
            </a:r>
            <a:r>
              <a:rPr lang="en-US" dirty="0">
                <a:latin typeface="Times New Roman" pitchFamily="18" charset="0"/>
                <a:cs typeface="Times New Roman" pitchFamily="18" charset="0"/>
              </a:rPr>
              <a:t>)</a:t>
            </a:r>
          </a:p>
          <a:p>
            <a:pPr lvl="1">
              <a:lnSpc>
                <a:spcPct val="150000"/>
              </a:lnSpc>
            </a:pPr>
            <a:r>
              <a:rPr lang="en-US" dirty="0" err="1">
                <a:latin typeface="Times New Roman" pitchFamily="18" charset="0"/>
                <a:cs typeface="Times New Roman" pitchFamily="18" charset="0"/>
              </a:rPr>
              <a:t>Chẩn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đoán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túi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tràng</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theo</a:t>
            </a:r>
            <a:r>
              <a:rPr lang="en-US">
                <a:latin typeface="Times New Roman" pitchFamily="18" charset="0"/>
                <a:cs typeface="Times New Roman" pitchFamily="18" charset="0"/>
              </a:rPr>
              <a:t> Marti (hình thái)</a:t>
            </a:r>
            <a:endParaRPr lang="en-US" dirty="0">
              <a:latin typeface="Times New Roman" pitchFamily="18" charset="0"/>
              <a:cs typeface="Times New Roman" pitchFamily="18" charset="0"/>
            </a:endParaRPr>
          </a:p>
          <a:p>
            <a:pPr lvl="1">
              <a:lnSpc>
                <a:spcPct val="150000"/>
              </a:lnSpc>
            </a:pP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Yang</a:t>
            </a:r>
          </a:p>
          <a:p>
            <a:pPr lvl="1">
              <a:lnSpc>
                <a:spcPct val="150000"/>
              </a:lnSpc>
            </a:pP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chậu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chậu</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2290525908"/>
              </p:ext>
            </p:extLst>
          </p:nvPr>
        </p:nvGraphicFramePr>
        <p:xfrm>
          <a:off x="2362200" y="3505200"/>
          <a:ext cx="7086601" cy="2514600"/>
        </p:xfrm>
        <a:graphic>
          <a:graphicData uri="http://schemas.openxmlformats.org/drawingml/2006/table">
            <a:tbl>
              <a:tblPr firstRow="1" firstCol="1" lastRow="1" lastCol="1" bandRow="1" bandCol="1">
                <a:tableStyleId>{F5AB1C69-6EDB-4FF4-983F-18BD219EF322}</a:tableStyleId>
              </a:tblPr>
              <a:tblGrid>
                <a:gridCol w="3637370">
                  <a:extLst>
                    <a:ext uri="{9D8B030D-6E8A-4147-A177-3AD203B41FA5}">
                      <a16:colId xmlns:a16="http://schemas.microsoft.com/office/drawing/2014/main" val="20000"/>
                    </a:ext>
                  </a:extLst>
                </a:gridCol>
                <a:gridCol w="3449231">
                  <a:extLst>
                    <a:ext uri="{9D8B030D-6E8A-4147-A177-3AD203B41FA5}">
                      <a16:colId xmlns:a16="http://schemas.microsoft.com/office/drawing/2014/main" val="20001"/>
                    </a:ext>
                  </a:extLst>
                </a:gridCol>
              </a:tblGrid>
              <a:tr h="628650">
                <a:tc>
                  <a:txBody>
                    <a:bodyPr/>
                    <a:lstStyle/>
                    <a:p>
                      <a:pPr algn="just">
                        <a:lnSpc>
                          <a:spcPct val="150000"/>
                        </a:lnSpc>
                        <a:spcAft>
                          <a:spcPts val="0"/>
                        </a:spcAft>
                      </a:pPr>
                      <a:r>
                        <a:rPr lang="en-US" sz="2400">
                          <a:effectLst/>
                        </a:rPr>
                        <a:t>Mức độ</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Độ lớn của túi</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628650">
                <a:tc>
                  <a:txBody>
                    <a:bodyPr/>
                    <a:lstStyle/>
                    <a:p>
                      <a:pPr algn="just">
                        <a:lnSpc>
                          <a:spcPct val="150000"/>
                        </a:lnSpc>
                        <a:spcAft>
                          <a:spcPts val="0"/>
                        </a:spcAft>
                      </a:pPr>
                      <a:r>
                        <a:rPr lang="en-US" sz="2400">
                          <a:effectLst/>
                        </a:rPr>
                        <a:t>I (nhẹ)</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&lt; 2cm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628650">
                <a:tc>
                  <a:txBody>
                    <a:bodyPr/>
                    <a:lstStyle/>
                    <a:p>
                      <a:pPr algn="just">
                        <a:lnSpc>
                          <a:spcPct val="150000"/>
                        </a:lnSpc>
                        <a:spcAft>
                          <a:spcPts val="0"/>
                        </a:spcAft>
                      </a:pPr>
                      <a:r>
                        <a:rPr lang="en-US" sz="2400">
                          <a:effectLst/>
                        </a:rPr>
                        <a:t>II (trung bình)</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2 - 4cm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628650">
                <a:tc>
                  <a:txBody>
                    <a:bodyPr/>
                    <a:lstStyle/>
                    <a:p>
                      <a:pPr algn="just">
                        <a:lnSpc>
                          <a:spcPct val="150000"/>
                        </a:lnSpc>
                        <a:spcAft>
                          <a:spcPts val="0"/>
                        </a:spcAft>
                      </a:pPr>
                      <a:r>
                        <a:rPr lang="en-US" sz="2400">
                          <a:effectLst/>
                        </a:rPr>
                        <a:t>III (nặng)</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&gt;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12164"/>
            <a:ext cx="10972800" cy="3928871"/>
          </a:xfrm>
        </p:spPr>
        <p:txBody>
          <a:bodyPr/>
          <a:lstStyle/>
          <a:p>
            <a:pPr algn="just"/>
            <a:r>
              <a:rPr lang="en-US"/>
              <a:t>Chỉ định “chặt chẽ” đối với STTKT, trên CHT động học sàn chậu cho thấy có </a:t>
            </a:r>
          </a:p>
          <a:p>
            <a:pPr lvl="1" algn="just"/>
            <a:r>
              <a:rPr lang="en-US"/>
              <a:t>Kích thước túi sa &gt; 2cm</a:t>
            </a:r>
          </a:p>
          <a:p>
            <a:pPr lvl="1" algn="just"/>
            <a:r>
              <a:rPr lang="en-US"/>
              <a:t>Còn ứ đọng gel trong túi sa sau khi rặn tối đa trong 30 giây </a:t>
            </a:r>
          </a:p>
          <a:p>
            <a:pPr lvl="1" algn="just"/>
            <a:r>
              <a:rPr lang="en-US"/>
              <a:t>Không có sa sàn chậu đi kèm </a:t>
            </a:r>
          </a:p>
          <a:p>
            <a:pPr algn="just"/>
            <a:r>
              <a:rPr lang="en-US"/>
              <a:t>Chỉ định lâm sàng </a:t>
            </a:r>
          </a:p>
          <a:p>
            <a:pPr lvl="1" algn="just"/>
            <a:r>
              <a:rPr lang="en-US"/>
              <a:t>Kích thước túi sa ≥ 3cm</a:t>
            </a:r>
          </a:p>
          <a:p>
            <a:pPr lvl="1" algn="just"/>
            <a:r>
              <a:rPr lang="en-US"/>
              <a:t>Lồng trực tràng-hậu môn ≥ 2cm</a:t>
            </a:r>
          </a:p>
          <a:p>
            <a:pPr lvl="1" algn="just"/>
            <a:r>
              <a:rPr lang="en-US"/>
              <a:t>Có táo bón trên lâm sàng theo tiêu chuẩn ROME III</a:t>
            </a:r>
          </a:p>
          <a:p>
            <a:pPr lvl="1" algn="just"/>
            <a:endParaRPr lang="vi-VN"/>
          </a:p>
        </p:txBody>
      </p:sp>
      <p:sp>
        <p:nvSpPr>
          <p:cNvPr id="3" name="Title 2"/>
          <p:cNvSpPr>
            <a:spLocks noGrp="1"/>
          </p:cNvSpPr>
          <p:nvPr>
            <p:ph type="title"/>
          </p:nvPr>
        </p:nvSpPr>
        <p:spPr>
          <a:xfrm>
            <a:off x="609600" y="6521"/>
            <a:ext cx="10972800" cy="1143000"/>
          </a:xfrm>
        </p:spPr>
        <p:txBody>
          <a:bodyPr/>
          <a:lstStyle/>
          <a:p>
            <a:r>
              <a:rPr lang="en-US"/>
              <a:t>CHỈ ĐỊNH PHẪU THUẬT </a:t>
            </a:r>
            <a:endParaRPr lang="vi-VN"/>
          </a:p>
        </p:txBody>
      </p:sp>
      <p:sp>
        <p:nvSpPr>
          <p:cNvPr id="4" name="TextBox 3">
            <a:extLst>
              <a:ext uri="{FF2B5EF4-FFF2-40B4-BE49-F238E27FC236}">
                <a16:creationId xmlns:a16="http://schemas.microsoft.com/office/drawing/2014/main" id="{DEF35F7E-3A31-4A2F-9D67-0FE4F79A2183}"/>
              </a:ext>
            </a:extLst>
          </p:cNvPr>
          <p:cNvSpPr txBox="1"/>
          <p:nvPr/>
        </p:nvSpPr>
        <p:spPr>
          <a:xfrm>
            <a:off x="8041758" y="3657600"/>
            <a:ext cx="4114800" cy="92333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b="1">
                <a:solidFill>
                  <a:srgbClr val="92D050"/>
                </a:solidFill>
              </a:rPr>
              <a:t>Kích thước túi sa trực tràng </a:t>
            </a:r>
            <a:r>
              <a:rPr lang="vi-VN" b="1">
                <a:solidFill>
                  <a:srgbClr val="92D050"/>
                </a:solidFill>
              </a:rPr>
              <a:t>đượ</a:t>
            </a:r>
            <a:r>
              <a:rPr lang="en-US" b="1">
                <a:solidFill>
                  <a:srgbClr val="92D050"/>
                </a:solidFill>
              </a:rPr>
              <a:t>c khắc phục với các loại dụng cụ mới: Contour Transtar , CHV 36 …</a:t>
            </a:r>
          </a:p>
        </p:txBody>
      </p:sp>
      <p:sp>
        <p:nvSpPr>
          <p:cNvPr id="5" name="TextBox 4">
            <a:extLst>
              <a:ext uri="{FF2B5EF4-FFF2-40B4-BE49-F238E27FC236}">
                <a16:creationId xmlns:a16="http://schemas.microsoft.com/office/drawing/2014/main" id="{695CFAE0-74A3-4E89-A706-212C50EEF861}"/>
              </a:ext>
            </a:extLst>
          </p:cNvPr>
          <p:cNvSpPr txBox="1"/>
          <p:nvPr/>
        </p:nvSpPr>
        <p:spPr>
          <a:xfrm>
            <a:off x="5762847" y="5562600"/>
            <a:ext cx="6629400" cy="1477328"/>
          </a:xfrm>
          <a:prstGeom prst="rect">
            <a:avLst/>
          </a:prstGeom>
          <a:noFill/>
        </p:spPr>
        <p:txBody>
          <a:bodyPr wrap="square" rtlCol="0">
            <a:spAutoFit/>
          </a:bodyPr>
          <a:lstStyle/>
          <a:p>
            <a:r>
              <a:rPr lang="en-US" sz="1800"/>
              <a:t>Hall GM, Shanmugan S, Nobel T, Paspulati R, Delaney CP, Reynolds HL, Stein SL, Champagne BJ. Symptomatic rectocele: what are the indications for repair? Am J Surg2014 Mar;207(3):375-9; discussion 8-9.</a:t>
            </a:r>
          </a:p>
          <a:p>
            <a:endParaRPr lang="en-US"/>
          </a:p>
        </p:txBody>
      </p:sp>
    </p:spTree>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828</TotalTime>
  <Words>1937</Words>
  <Application>Microsoft Office PowerPoint</Application>
  <PresentationFormat>Widescreen</PresentationFormat>
  <Paragraphs>251</Paragraphs>
  <Slides>32</Slides>
  <Notes>1</Notes>
  <HiddenSlides>3</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32</vt:i4>
      </vt:variant>
    </vt:vector>
  </HeadingPairs>
  <TitlesOfParts>
    <vt:vector size="39" baseType="lpstr">
      <vt:lpstr>Times New Roman</vt:lpstr>
      <vt:lpstr>Wingdings 3</vt:lpstr>
      <vt:lpstr>Arial</vt:lpstr>
      <vt:lpstr>Calibri</vt:lpstr>
      <vt:lpstr>Verdana</vt:lpstr>
      <vt:lpstr>Wingdings 2</vt:lpstr>
      <vt:lpstr>Concourse</vt:lpstr>
      <vt:lpstr>KẾT QUẢ PHẪU THUẬT STARR KẾT HỢP KHÂU BẢN NÂNG NGẢ SAU  CÓ ĐẶT MẢNH GHÉP ĐIỀU TRỊ TÁO BÓN Ở NỮ  </vt:lpstr>
      <vt:lpstr>MỤC TIÊU </vt:lpstr>
      <vt:lpstr>ĐẶT VẤN ĐỀ</vt:lpstr>
      <vt:lpstr>ĐẶT VẤN ĐỀ</vt:lpstr>
      <vt:lpstr>ĐẶT VẤN ĐỀ</vt:lpstr>
      <vt:lpstr>NGUYÊN LÝ PHẪU THUẬT </vt:lpstr>
      <vt:lpstr>Tiếp cận bệnh nhân </vt:lpstr>
      <vt:lpstr>PowerPoint Presentation</vt:lpstr>
      <vt:lpstr>CHỈ ĐỊNH PHẪU THUẬT </vt:lpstr>
      <vt:lpstr>BẢNG ĐIỂM ĐÁNH GIÁ TRIỆU CHỨNG</vt:lpstr>
      <vt:lpstr>PHƯƠNG PHÁP NGHIÊN CỨU</vt:lpstr>
      <vt:lpstr>PowerPoint Presentation</vt:lpstr>
      <vt:lpstr>PowerPoint Presentation</vt:lpstr>
      <vt:lpstr>PowerPoint Presentation</vt:lpstr>
      <vt:lpstr>PowerPoint Presentation</vt:lpstr>
      <vt:lpstr>PowerPoint Presentation</vt:lpstr>
      <vt:lpstr>PHƯƠNG PHÁP NGHIÊN CỨU</vt:lpstr>
      <vt:lpstr> Kỹ thuật phẫu thuật : Phẫu thuật STARR </vt:lpstr>
      <vt:lpstr>PowerPoint Presentation</vt:lpstr>
      <vt:lpstr>PowerPoint Presentation</vt:lpstr>
      <vt:lpstr>PowerPoint Presentation</vt:lpstr>
      <vt:lpstr>PowerPoint Presentation</vt:lpstr>
      <vt:lpstr>Kỹ thuật (video) </vt:lpstr>
      <vt:lpstr>KẾT QUẢ</vt:lpstr>
      <vt:lpstr>PowerPoint Presentation</vt:lpstr>
      <vt:lpstr>KẾT QUẢ</vt:lpstr>
      <vt:lpstr>BIẾN CHỨNG SAU MỔ</vt:lpstr>
      <vt:lpstr>KẾT QUẢ</vt:lpstr>
      <vt:lpstr>KẾT QUẢ</vt:lpstr>
      <vt:lpstr>KẾT QUẢ</vt:lpstr>
      <vt:lpstr>KẾT QUẢ</vt:lpstr>
      <vt:lpstr>XIN CÁM ƠN QUÝ THẦY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KẾT QUẢ KHÂU BẢN NÂNG NGÃ SAU CÓ ĐẶT MẢNH GHÉP  ĐIỀU TRỊ TÁO BÓN TRONG  SA SÀN CHẬU NỮ</dc:title>
  <dc:creator>Quoc Chuong</dc:creator>
  <cp:lastModifiedBy>Le Chau Hoang Quoc Chuong (K. Hau mon truc trang)</cp:lastModifiedBy>
  <cp:revision>65</cp:revision>
  <dcterms:created xsi:type="dcterms:W3CDTF">2011-03-01T06:22:03Z</dcterms:created>
  <dcterms:modified xsi:type="dcterms:W3CDTF">2022-04-18T22:58:48Z</dcterms:modified>
</cp:coreProperties>
</file>